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5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7B7B1DB-ACE9-4A8E-99AC-FDFA6DEDCE90}" type="datetimeFigureOut">
              <a:rPr lang="en-US" smtClean="0"/>
              <a:pPr/>
              <a:t>11/23/2010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BC8BA07-1711-488C-99D3-4B3AA2A037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B7B1DB-ACE9-4A8E-99AC-FDFA6DEDCE90}" type="datetimeFigureOut">
              <a:rPr lang="en-US" smtClean="0"/>
              <a:pPr/>
              <a:t>11/23/2010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8BA07-1711-488C-99D3-4B3AA2A037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B7B1DB-ACE9-4A8E-99AC-FDFA6DEDCE90}" type="datetimeFigureOut">
              <a:rPr lang="en-US" smtClean="0"/>
              <a:pPr/>
              <a:t>11/23/2010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8BA07-1711-488C-99D3-4B3AA2A037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7B7B1DB-ACE9-4A8E-99AC-FDFA6DEDCE90}" type="datetimeFigureOut">
              <a:rPr lang="en-US" smtClean="0"/>
              <a:pPr/>
              <a:t>11/23/2010</a:t>
            </a:fld>
            <a:endParaRPr lang="en-US"/>
          </a:p>
        </p:txBody>
      </p:sp>
      <p:sp>
        <p:nvSpPr>
          <p:cNvPr id="9" name="Slide Number Placeholder 8"/>
          <p:cNvSpPr>
            <a:spLocks noGrp="1"/>
          </p:cNvSpPr>
          <p:nvPr>
            <p:ph type="sldNum" sz="quarter" idx="15"/>
          </p:nvPr>
        </p:nvSpPr>
        <p:spPr/>
        <p:txBody>
          <a:bodyPr rtlCol="0"/>
          <a:lstStyle/>
          <a:p>
            <a:fld id="{0BC8BA07-1711-488C-99D3-4B3AA2A0375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7B7B1DB-ACE9-4A8E-99AC-FDFA6DEDCE90}" type="datetimeFigureOut">
              <a:rPr lang="en-US" smtClean="0"/>
              <a:pPr/>
              <a:t>11/23/2010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BC8BA07-1711-488C-99D3-4B3AA2A0375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7B7B1DB-ACE9-4A8E-99AC-FDFA6DEDCE90}" type="datetimeFigureOut">
              <a:rPr lang="en-US" smtClean="0"/>
              <a:pPr/>
              <a:t>11/23/2010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8BA07-1711-488C-99D3-4B3AA2A0375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7B7B1DB-ACE9-4A8E-99AC-FDFA6DEDCE90}" type="datetimeFigureOut">
              <a:rPr lang="en-US" smtClean="0"/>
              <a:pPr/>
              <a:t>11/23/2010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8BA07-1711-488C-99D3-4B3AA2A0375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7B7B1DB-ACE9-4A8E-99AC-FDFA6DEDCE90}" type="datetimeFigureOut">
              <a:rPr lang="en-US" smtClean="0"/>
              <a:pPr/>
              <a:t>11/23/2010</a:t>
            </a:fld>
            <a:endParaRPr lang="en-US"/>
          </a:p>
        </p:txBody>
      </p:sp>
      <p:sp>
        <p:nvSpPr>
          <p:cNvPr id="7" name="Slide Number Placeholder 6"/>
          <p:cNvSpPr>
            <a:spLocks noGrp="1"/>
          </p:cNvSpPr>
          <p:nvPr>
            <p:ph type="sldNum" sz="quarter" idx="11"/>
          </p:nvPr>
        </p:nvSpPr>
        <p:spPr/>
        <p:txBody>
          <a:bodyPr rtlCol="0"/>
          <a:lstStyle/>
          <a:p>
            <a:fld id="{0BC8BA07-1711-488C-99D3-4B3AA2A0375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7B1DB-ACE9-4A8E-99AC-FDFA6DEDCE90}" type="datetimeFigureOut">
              <a:rPr lang="en-US" smtClean="0"/>
              <a:pPr/>
              <a:t>11/23/2010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C8BA07-1711-488C-99D3-4B3AA2A037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7B7B1DB-ACE9-4A8E-99AC-FDFA6DEDCE90}" type="datetimeFigureOut">
              <a:rPr lang="en-US" smtClean="0"/>
              <a:pPr/>
              <a:t>11/23/2010</a:t>
            </a:fld>
            <a:endParaRPr lang="en-US"/>
          </a:p>
        </p:txBody>
      </p:sp>
      <p:sp>
        <p:nvSpPr>
          <p:cNvPr id="22" name="Slide Number Placeholder 21"/>
          <p:cNvSpPr>
            <a:spLocks noGrp="1"/>
          </p:cNvSpPr>
          <p:nvPr>
            <p:ph type="sldNum" sz="quarter" idx="15"/>
          </p:nvPr>
        </p:nvSpPr>
        <p:spPr/>
        <p:txBody>
          <a:bodyPr rtlCol="0"/>
          <a:lstStyle/>
          <a:p>
            <a:fld id="{0BC8BA07-1711-488C-99D3-4B3AA2A0375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7B7B1DB-ACE9-4A8E-99AC-FDFA6DEDCE90}" type="datetimeFigureOut">
              <a:rPr lang="en-US" smtClean="0"/>
              <a:pPr/>
              <a:t>11/23/2010</a:t>
            </a:fld>
            <a:endParaRPr lang="en-US"/>
          </a:p>
        </p:txBody>
      </p:sp>
      <p:sp>
        <p:nvSpPr>
          <p:cNvPr id="18" name="Slide Number Placeholder 17"/>
          <p:cNvSpPr>
            <a:spLocks noGrp="1"/>
          </p:cNvSpPr>
          <p:nvPr>
            <p:ph type="sldNum" sz="quarter" idx="11"/>
          </p:nvPr>
        </p:nvSpPr>
        <p:spPr/>
        <p:txBody>
          <a:bodyPr rtlCol="0"/>
          <a:lstStyle/>
          <a:p>
            <a:fld id="{0BC8BA07-1711-488C-99D3-4B3AA2A0375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7B7B1DB-ACE9-4A8E-99AC-FDFA6DEDCE90}" type="datetimeFigureOut">
              <a:rPr lang="en-US" smtClean="0"/>
              <a:pPr/>
              <a:t>11/23/2010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C8BA07-1711-488C-99D3-4B3AA2A037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 Id="rId4" Type="http://schemas.openxmlformats.org/officeDocument/2006/relationships/image" Target="../media/image18.wmf"/></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228601"/>
            <a:ext cx="6705600" cy="1828799"/>
          </a:xfrm>
        </p:spPr>
        <p:txBody>
          <a:bodyPr/>
          <a:lstStyle/>
          <a:p>
            <a:r>
              <a:rPr lang="en-US" dirty="0" smtClean="0"/>
              <a:t>Love and Logic </a:t>
            </a:r>
            <a:r>
              <a:rPr lang="en-US" dirty="0"/>
              <a:t/>
            </a:r>
            <a:br>
              <a:rPr lang="en-US" dirty="0"/>
            </a:br>
            <a:r>
              <a:rPr lang="en-US" dirty="0" smtClean="0"/>
              <a:t>in the Early Childhood</a:t>
            </a:r>
            <a:br>
              <a:rPr lang="en-US" dirty="0" smtClean="0"/>
            </a:br>
            <a:r>
              <a:rPr lang="en-US" dirty="0" smtClean="0"/>
              <a:t>Classroom</a:t>
            </a:r>
            <a:endParaRPr lang="en-US" dirty="0"/>
          </a:p>
        </p:txBody>
      </p:sp>
      <p:sp>
        <p:nvSpPr>
          <p:cNvPr id="3" name="Subtitle 2"/>
          <p:cNvSpPr>
            <a:spLocks noGrp="1"/>
          </p:cNvSpPr>
          <p:nvPr>
            <p:ph type="subTitle" idx="1"/>
          </p:nvPr>
        </p:nvSpPr>
        <p:spPr>
          <a:xfrm>
            <a:off x="2286000" y="2209800"/>
            <a:ext cx="6172200" cy="1295400"/>
          </a:xfrm>
        </p:spPr>
        <p:txBody>
          <a:bodyPr/>
          <a:lstStyle/>
          <a:p>
            <a:r>
              <a:rPr lang="en-US" dirty="0" smtClean="0"/>
              <a:t>Tips for Use </a:t>
            </a:r>
          </a:p>
          <a:p>
            <a:r>
              <a:rPr lang="en-US" dirty="0" smtClean="0"/>
              <a:t>with Young Children </a:t>
            </a:r>
            <a:endParaRPr lang="en-US" dirty="0"/>
          </a:p>
        </p:txBody>
      </p:sp>
      <p:pic>
        <p:nvPicPr>
          <p:cNvPr id="16386" name="Picture 2" descr="C:\Users\CeCe\AppData\Local\Microsoft\Windows\Temporary Internet Files\Content.IE5\ONA9RQ8X\MC900056680[1].wmf"/>
          <p:cNvPicPr>
            <a:picLocks noChangeAspect="1" noChangeArrowheads="1"/>
          </p:cNvPicPr>
          <p:nvPr/>
        </p:nvPicPr>
        <p:blipFill>
          <a:blip r:embed="rId2" cstate="print"/>
          <a:srcRect/>
          <a:stretch>
            <a:fillRect/>
          </a:stretch>
        </p:blipFill>
        <p:spPr bwMode="auto">
          <a:xfrm>
            <a:off x="3810000" y="3124200"/>
            <a:ext cx="3276600" cy="309391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Love and Logic Tip #8</a:t>
            </a:r>
            <a:br>
              <a:rPr lang="en-US" dirty="0" smtClean="0"/>
            </a:br>
            <a:r>
              <a:rPr lang="en-US" dirty="0" smtClean="0"/>
              <a:t>Thinking Words and Fighting Words</a:t>
            </a:r>
            <a:endParaRPr lang="en-US" dirty="0"/>
          </a:p>
        </p:txBody>
      </p:sp>
      <p:sp>
        <p:nvSpPr>
          <p:cNvPr id="3" name="TextBox 2"/>
          <p:cNvSpPr txBox="1"/>
          <p:nvPr/>
        </p:nvSpPr>
        <p:spPr>
          <a:xfrm>
            <a:off x="533400" y="1676400"/>
            <a:ext cx="7543800" cy="3139321"/>
          </a:xfrm>
          <a:prstGeom prst="rect">
            <a:avLst/>
          </a:prstGeom>
          <a:noFill/>
        </p:spPr>
        <p:txBody>
          <a:bodyPr wrap="square" rtlCol="0">
            <a:spAutoFit/>
          </a:bodyPr>
          <a:lstStyle/>
          <a:p>
            <a:pPr>
              <a:buFont typeface="Arial" pitchFamily="34" charset="0"/>
              <a:buChar char="•"/>
            </a:pPr>
            <a:r>
              <a:rPr lang="en-US" dirty="0" smtClean="0"/>
              <a:t> </a:t>
            </a:r>
            <a:r>
              <a:rPr lang="en-US" dirty="0" smtClean="0"/>
              <a:t>Love and Logic teachers ask questions and offer choices instead of setting limits and issuing commands.</a:t>
            </a:r>
          </a:p>
          <a:p>
            <a:pPr>
              <a:buFont typeface="Arial" pitchFamily="34" charset="0"/>
              <a:buChar char="•"/>
            </a:pPr>
            <a:endParaRPr lang="en-US" dirty="0" smtClean="0"/>
          </a:p>
          <a:p>
            <a:pPr>
              <a:buFont typeface="Arial" pitchFamily="34" charset="0"/>
              <a:buChar char="•"/>
            </a:pPr>
            <a:r>
              <a:rPr lang="en-US" dirty="0" smtClean="0"/>
              <a:t> Love and Logic helps children learn how to think for themselves.  Teachers do not give children the answer, we encourage them to find the answers for themselves.</a:t>
            </a:r>
          </a:p>
          <a:p>
            <a:pPr>
              <a:buFont typeface="Arial" pitchFamily="34" charset="0"/>
              <a:buChar char="•"/>
            </a:pPr>
            <a:endParaRPr lang="en-US" dirty="0" smtClean="0"/>
          </a:p>
          <a:p>
            <a:pPr>
              <a:buFont typeface="Arial" pitchFamily="34" charset="0"/>
              <a:buChar char="•"/>
            </a:pPr>
            <a:r>
              <a:rPr lang="en-US" dirty="0" smtClean="0"/>
              <a:t> When a child makes the choices and finds the answers by themselves, the learning sticks with them.</a:t>
            </a:r>
          </a:p>
          <a:p>
            <a:pPr>
              <a:buFont typeface="Arial" pitchFamily="34" charset="0"/>
              <a:buChar char="•"/>
            </a:pPr>
            <a:endParaRPr lang="en-US" dirty="0" smtClean="0"/>
          </a:p>
          <a:p>
            <a:pPr>
              <a:buFont typeface="Arial" pitchFamily="34" charset="0"/>
              <a:buChar char="•"/>
            </a:pPr>
            <a:r>
              <a:rPr lang="en-US" dirty="0" smtClean="0"/>
              <a:t> Examples of Fighting Words vs. Thinking Words (pg 146)</a:t>
            </a:r>
            <a:endParaRPr lang="en-US" dirty="0"/>
          </a:p>
        </p:txBody>
      </p:sp>
      <p:pic>
        <p:nvPicPr>
          <p:cNvPr id="9218" name="Picture 2" descr="C:\Users\CeCe\AppData\Local\Microsoft\Windows\Temporary Internet Files\Content.IE5\Y8C77DEZ\MC900128931[1].wmf"/>
          <p:cNvPicPr>
            <a:picLocks noChangeAspect="1" noChangeArrowheads="1"/>
          </p:cNvPicPr>
          <p:nvPr/>
        </p:nvPicPr>
        <p:blipFill>
          <a:blip r:embed="rId2" cstate="print"/>
          <a:srcRect/>
          <a:stretch>
            <a:fillRect/>
          </a:stretch>
        </p:blipFill>
        <p:spPr bwMode="auto">
          <a:xfrm>
            <a:off x="7010400" y="4343400"/>
            <a:ext cx="1548185" cy="2246768"/>
          </a:xfrm>
          <a:prstGeom prst="rect">
            <a:avLst/>
          </a:prstGeom>
          <a:noFill/>
        </p:spPr>
      </p:pic>
      <p:pic>
        <p:nvPicPr>
          <p:cNvPr id="9219" name="Picture 3" descr="C:\Users\CeCe\AppData\Local\Microsoft\Windows\Temporary Internet Files\Content.IE5\YUTKPRQ7\MC900232446[1].wmf"/>
          <p:cNvPicPr>
            <a:picLocks noChangeAspect="1" noChangeArrowheads="1"/>
          </p:cNvPicPr>
          <p:nvPr/>
        </p:nvPicPr>
        <p:blipFill>
          <a:blip r:embed="rId3" cstate="print"/>
          <a:srcRect/>
          <a:stretch>
            <a:fillRect/>
          </a:stretch>
        </p:blipFill>
        <p:spPr bwMode="auto">
          <a:xfrm>
            <a:off x="1828800" y="4800600"/>
            <a:ext cx="1929897" cy="157228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249362"/>
          </a:xfrm>
        </p:spPr>
        <p:txBody>
          <a:bodyPr/>
          <a:lstStyle/>
          <a:p>
            <a:pPr algn="ctr"/>
            <a:r>
              <a:rPr lang="en-US" dirty="0" smtClean="0"/>
              <a:t>Love and Logic Tip #9</a:t>
            </a:r>
            <a:br>
              <a:rPr lang="en-US" dirty="0" smtClean="0"/>
            </a:br>
            <a:r>
              <a:rPr lang="en-US" dirty="0" smtClean="0"/>
              <a:t>Choices vs. Threats</a:t>
            </a:r>
            <a:endParaRPr lang="en-US" dirty="0"/>
          </a:p>
        </p:txBody>
      </p:sp>
      <p:sp>
        <p:nvSpPr>
          <p:cNvPr id="3" name="TextBox 2"/>
          <p:cNvSpPr txBox="1"/>
          <p:nvPr/>
        </p:nvSpPr>
        <p:spPr>
          <a:xfrm>
            <a:off x="533400" y="1676400"/>
            <a:ext cx="7772400" cy="3416320"/>
          </a:xfrm>
          <a:prstGeom prst="rect">
            <a:avLst/>
          </a:prstGeom>
          <a:noFill/>
        </p:spPr>
        <p:txBody>
          <a:bodyPr wrap="square" rtlCol="0">
            <a:spAutoFit/>
          </a:bodyPr>
          <a:lstStyle/>
          <a:p>
            <a:pPr>
              <a:buFont typeface="Arial" pitchFamily="34" charset="0"/>
              <a:buChar char="•"/>
            </a:pPr>
            <a:r>
              <a:rPr lang="en-US" dirty="0" smtClean="0"/>
              <a:t> Threats may work for some children, but other children see them as a challenge.</a:t>
            </a:r>
          </a:p>
          <a:p>
            <a:pPr>
              <a:buFont typeface="Arial" pitchFamily="34" charset="0"/>
              <a:buChar char="•"/>
            </a:pPr>
            <a:endParaRPr lang="en-US" dirty="0" smtClean="0"/>
          </a:p>
          <a:p>
            <a:pPr>
              <a:buFont typeface="Arial" pitchFamily="34" charset="0"/>
              <a:buChar char="•"/>
            </a:pPr>
            <a:r>
              <a:rPr lang="en-US" dirty="0" smtClean="0"/>
              <a:t> Children given threats will become passive-aggressive, or passive resistive.</a:t>
            </a:r>
          </a:p>
          <a:p>
            <a:pPr>
              <a:buFont typeface="Arial" pitchFamily="34" charset="0"/>
              <a:buChar char="•"/>
            </a:pPr>
            <a:endParaRPr lang="en-US" dirty="0" smtClean="0"/>
          </a:p>
          <a:p>
            <a:pPr>
              <a:buFont typeface="Arial" pitchFamily="34" charset="0"/>
              <a:buChar char="•"/>
            </a:pPr>
            <a:r>
              <a:rPr lang="en-US" dirty="0" smtClean="0"/>
              <a:t> </a:t>
            </a:r>
            <a:r>
              <a:rPr lang="en-US" dirty="0" smtClean="0"/>
              <a:t>Passive-aggressive children will hurt you back.  This can be physically or verbally.</a:t>
            </a:r>
          </a:p>
          <a:p>
            <a:pPr>
              <a:buFont typeface="Arial" pitchFamily="34" charset="0"/>
              <a:buChar char="•"/>
            </a:pPr>
            <a:endParaRPr lang="en-US" dirty="0" smtClean="0"/>
          </a:p>
          <a:p>
            <a:pPr>
              <a:buFont typeface="Arial" pitchFamily="34" charset="0"/>
              <a:buChar char="•"/>
            </a:pPr>
            <a:r>
              <a:rPr lang="en-US" dirty="0" smtClean="0"/>
              <a:t> Passive-resistive children will resist without making it obvious.  These children do the task asked of them in an unpleasant or annoying way.</a:t>
            </a:r>
            <a:endParaRPr lang="en-US" dirty="0"/>
          </a:p>
        </p:txBody>
      </p:sp>
      <p:pic>
        <p:nvPicPr>
          <p:cNvPr id="8194" name="Picture 2" descr="C:\Users\CeCe\AppData\Local\Microsoft\Windows\Temporary Internet Files\Content.IE5\HD4R717B\MC900359487[1].wmf"/>
          <p:cNvPicPr>
            <a:picLocks noChangeAspect="1" noChangeArrowheads="1"/>
          </p:cNvPicPr>
          <p:nvPr/>
        </p:nvPicPr>
        <p:blipFill>
          <a:blip r:embed="rId2" cstate="print"/>
          <a:srcRect/>
          <a:stretch>
            <a:fillRect/>
          </a:stretch>
        </p:blipFill>
        <p:spPr bwMode="auto">
          <a:xfrm>
            <a:off x="6629400" y="304800"/>
            <a:ext cx="1873606" cy="138805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normAutofit/>
          </a:bodyPr>
          <a:lstStyle/>
          <a:p>
            <a:pPr algn="ctr"/>
            <a:r>
              <a:rPr lang="en-US" dirty="0" smtClean="0"/>
              <a:t>Love and Logic Tip #10</a:t>
            </a:r>
            <a:br>
              <a:rPr lang="en-US" dirty="0" smtClean="0"/>
            </a:br>
            <a:r>
              <a:rPr lang="en-US" dirty="0" smtClean="0"/>
              <a:t>Possible Choices in an Early Childhood Classroom</a:t>
            </a:r>
            <a:endParaRPr lang="en-US" dirty="0"/>
          </a:p>
        </p:txBody>
      </p:sp>
      <p:sp>
        <p:nvSpPr>
          <p:cNvPr id="3" name="TextBox 2"/>
          <p:cNvSpPr txBox="1"/>
          <p:nvPr/>
        </p:nvSpPr>
        <p:spPr>
          <a:xfrm>
            <a:off x="381000" y="1905000"/>
            <a:ext cx="8077200" cy="4524315"/>
          </a:xfrm>
          <a:prstGeom prst="rect">
            <a:avLst/>
          </a:prstGeom>
          <a:noFill/>
        </p:spPr>
        <p:txBody>
          <a:bodyPr wrap="square" rtlCol="0">
            <a:spAutoFit/>
          </a:bodyPr>
          <a:lstStyle/>
          <a:p>
            <a:pPr>
              <a:buFont typeface="Arial" pitchFamily="34" charset="0"/>
              <a:buChar char="•"/>
            </a:pPr>
            <a:r>
              <a:rPr lang="en-US" dirty="0" smtClean="0"/>
              <a:t> How can we easily share control in an early childhood classroom?</a:t>
            </a:r>
          </a:p>
          <a:p>
            <a:pPr>
              <a:buFont typeface="Arial" pitchFamily="34" charset="0"/>
              <a:buChar char="•"/>
            </a:pPr>
            <a:endParaRPr lang="en-US" dirty="0" smtClean="0"/>
          </a:p>
          <a:p>
            <a:pPr lvl="1">
              <a:buFont typeface="Arial" pitchFamily="34" charset="0"/>
              <a:buChar char="•"/>
            </a:pPr>
            <a:r>
              <a:rPr lang="en-US" dirty="0" smtClean="0"/>
              <a:t>  Would you like to whisper or talk quietly?</a:t>
            </a:r>
          </a:p>
          <a:p>
            <a:pPr lvl="1">
              <a:buFont typeface="Arial" pitchFamily="34" charset="0"/>
              <a:buChar char="•"/>
            </a:pPr>
            <a:endParaRPr lang="en-US" dirty="0" smtClean="0"/>
          </a:p>
          <a:p>
            <a:pPr lvl="1">
              <a:buFont typeface="Arial" pitchFamily="34" charset="0"/>
              <a:buChar char="•"/>
            </a:pPr>
            <a:r>
              <a:rPr lang="en-US" dirty="0" smtClean="0"/>
              <a:t> Would you like to read a book by yourself, or choose a friend to read with?</a:t>
            </a:r>
          </a:p>
          <a:p>
            <a:pPr lvl="1">
              <a:buFont typeface="Arial" pitchFamily="34" charset="0"/>
              <a:buChar char="•"/>
            </a:pPr>
            <a:endParaRPr lang="en-US" dirty="0" smtClean="0"/>
          </a:p>
          <a:p>
            <a:pPr lvl="1">
              <a:buFont typeface="Arial" pitchFamily="34" charset="0"/>
              <a:buChar char="•"/>
            </a:pPr>
            <a:r>
              <a:rPr lang="en-US" dirty="0" smtClean="0"/>
              <a:t> Would you like to pick up now, or in 5 minutes?</a:t>
            </a:r>
          </a:p>
          <a:p>
            <a:pPr lvl="1">
              <a:buFont typeface="Arial" pitchFamily="34" charset="0"/>
              <a:buChar char="•"/>
            </a:pPr>
            <a:endParaRPr lang="en-US" dirty="0" smtClean="0"/>
          </a:p>
          <a:p>
            <a:pPr lvl="1">
              <a:buFont typeface="Arial" pitchFamily="34" charset="0"/>
              <a:buChar char="•"/>
            </a:pPr>
            <a:r>
              <a:rPr lang="en-US" dirty="0" smtClean="0"/>
              <a:t> Would you like to clean up your things now or after your friends have started eating lunch?</a:t>
            </a:r>
          </a:p>
          <a:p>
            <a:pPr lvl="1">
              <a:buFont typeface="Arial" pitchFamily="34" charset="0"/>
              <a:buChar char="•"/>
            </a:pPr>
            <a:endParaRPr lang="en-US" dirty="0" smtClean="0"/>
          </a:p>
          <a:p>
            <a:pPr lvl="1">
              <a:buFont typeface="Arial" pitchFamily="34" charset="0"/>
              <a:buChar char="•"/>
            </a:pPr>
            <a:r>
              <a:rPr lang="en-US" dirty="0" smtClean="0"/>
              <a:t> Would you like to drink milk or juice with snack?</a:t>
            </a:r>
          </a:p>
          <a:p>
            <a:pPr lvl="1">
              <a:buFont typeface="Arial" pitchFamily="34" charset="0"/>
              <a:buChar char="•"/>
            </a:pPr>
            <a:endParaRPr lang="en-US" dirty="0" smtClean="0"/>
          </a:p>
          <a:p>
            <a:pPr lvl="1">
              <a:buFont typeface="Arial" pitchFamily="34" charset="0"/>
              <a:buChar char="•"/>
            </a:pPr>
            <a:r>
              <a:rPr lang="en-US" dirty="0" smtClean="0"/>
              <a:t> Other examples?</a:t>
            </a:r>
            <a:endParaRPr lang="en-US" dirty="0" smtClean="0"/>
          </a:p>
          <a:p>
            <a:pPr lvl="1"/>
            <a:endParaRPr lang="en-US" dirty="0" smtClean="0"/>
          </a:p>
        </p:txBody>
      </p:sp>
      <p:pic>
        <p:nvPicPr>
          <p:cNvPr id="7170" name="Picture 2" descr="C:\Users\CeCe\AppData\Local\Microsoft\Windows\Temporary Internet Files\Content.IE5\YUTKPRQ7\MC900354154[1].wmf"/>
          <p:cNvPicPr>
            <a:picLocks noChangeAspect="1" noChangeArrowheads="1"/>
          </p:cNvPicPr>
          <p:nvPr/>
        </p:nvPicPr>
        <p:blipFill>
          <a:blip r:embed="rId2" cstate="print"/>
          <a:srcRect/>
          <a:stretch>
            <a:fillRect/>
          </a:stretch>
        </p:blipFill>
        <p:spPr bwMode="auto">
          <a:xfrm>
            <a:off x="6858000" y="4648200"/>
            <a:ext cx="1963979" cy="193708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rmAutofit/>
          </a:bodyPr>
          <a:lstStyle/>
          <a:p>
            <a:pPr algn="ctr"/>
            <a:r>
              <a:rPr lang="en-US" dirty="0" smtClean="0"/>
              <a:t>Love and Logic Tip #11</a:t>
            </a:r>
            <a:br>
              <a:rPr lang="en-US" dirty="0" smtClean="0"/>
            </a:br>
            <a:r>
              <a:rPr lang="en-US" dirty="0" smtClean="0"/>
              <a:t>Punishment vs. Discipline</a:t>
            </a:r>
            <a:endParaRPr lang="en-US" dirty="0"/>
          </a:p>
        </p:txBody>
      </p:sp>
      <p:sp>
        <p:nvSpPr>
          <p:cNvPr id="3" name="TextBox 2"/>
          <p:cNvSpPr txBox="1"/>
          <p:nvPr/>
        </p:nvSpPr>
        <p:spPr>
          <a:xfrm>
            <a:off x="457200" y="1828800"/>
            <a:ext cx="8001000" cy="1754326"/>
          </a:xfrm>
          <a:prstGeom prst="rect">
            <a:avLst/>
          </a:prstGeom>
          <a:noFill/>
        </p:spPr>
        <p:txBody>
          <a:bodyPr wrap="square" rtlCol="0">
            <a:spAutoFit/>
          </a:bodyPr>
          <a:lstStyle/>
          <a:p>
            <a:pPr>
              <a:buFont typeface="Arial" pitchFamily="34" charset="0"/>
              <a:buChar char="•"/>
            </a:pPr>
            <a:r>
              <a:rPr lang="en-US" dirty="0" smtClean="0"/>
              <a:t> Discussion over the difference between punishment and discipline </a:t>
            </a:r>
          </a:p>
          <a:p>
            <a:r>
              <a:rPr lang="en-US" dirty="0" smtClean="0"/>
              <a:t>(pg 170)</a:t>
            </a:r>
          </a:p>
          <a:p>
            <a:endParaRPr lang="en-US" dirty="0" smtClean="0"/>
          </a:p>
          <a:p>
            <a:pPr>
              <a:buFont typeface="Arial" pitchFamily="34" charset="0"/>
              <a:buChar char="•"/>
            </a:pPr>
            <a:r>
              <a:rPr lang="en-US" dirty="0" smtClean="0"/>
              <a:t> We discipline to shape a child’s future.</a:t>
            </a:r>
          </a:p>
          <a:p>
            <a:pPr>
              <a:buFont typeface="Arial" pitchFamily="34" charset="0"/>
              <a:buChar char="•"/>
            </a:pPr>
            <a:endParaRPr lang="en-US" dirty="0" smtClean="0"/>
          </a:p>
          <a:p>
            <a:pPr>
              <a:buFont typeface="Arial" pitchFamily="34" charset="0"/>
              <a:buChar char="•"/>
            </a:pPr>
            <a:r>
              <a:rPr lang="en-US" dirty="0" smtClean="0"/>
              <a:t> Discipline is the more effective choice</a:t>
            </a:r>
            <a:endParaRPr lang="en-US" dirty="0"/>
          </a:p>
        </p:txBody>
      </p:sp>
      <p:pic>
        <p:nvPicPr>
          <p:cNvPr id="6146" name="Picture 2" descr="C:\Users\CeCe\AppData\Local\Microsoft\Windows\Temporary Internet Files\Content.IE5\ONA9RQ8X\MC900232100[1].wmf"/>
          <p:cNvPicPr>
            <a:picLocks noChangeAspect="1" noChangeArrowheads="1"/>
          </p:cNvPicPr>
          <p:nvPr/>
        </p:nvPicPr>
        <p:blipFill>
          <a:blip r:embed="rId2" cstate="print"/>
          <a:srcRect/>
          <a:stretch>
            <a:fillRect/>
          </a:stretch>
        </p:blipFill>
        <p:spPr bwMode="auto">
          <a:xfrm>
            <a:off x="5410200" y="2209800"/>
            <a:ext cx="1524000" cy="4338429"/>
          </a:xfrm>
          <a:prstGeom prst="rect">
            <a:avLst/>
          </a:prstGeom>
          <a:noFill/>
        </p:spPr>
      </p:pic>
      <p:pic>
        <p:nvPicPr>
          <p:cNvPr id="6147" name="Picture 3" descr="C:\Users\CeCe\AppData\Local\Microsoft\Windows\Temporary Internet Files\Content.IE5\Y8C77DEZ\MC900279656[1].wmf"/>
          <p:cNvPicPr>
            <a:picLocks noChangeAspect="1" noChangeArrowheads="1"/>
          </p:cNvPicPr>
          <p:nvPr/>
        </p:nvPicPr>
        <p:blipFill>
          <a:blip r:embed="rId3" cstate="print"/>
          <a:srcRect/>
          <a:stretch>
            <a:fillRect/>
          </a:stretch>
        </p:blipFill>
        <p:spPr bwMode="auto">
          <a:xfrm>
            <a:off x="1219200" y="4114800"/>
            <a:ext cx="2717332" cy="1905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249362"/>
          </a:xfrm>
        </p:spPr>
        <p:txBody>
          <a:bodyPr/>
          <a:lstStyle/>
          <a:p>
            <a:pPr algn="ctr"/>
            <a:r>
              <a:rPr lang="en-US" dirty="0" smtClean="0"/>
              <a:t>Love and Logic Tip #12</a:t>
            </a:r>
            <a:br>
              <a:rPr lang="en-US" dirty="0" smtClean="0"/>
            </a:br>
            <a:r>
              <a:rPr lang="en-US" dirty="0" smtClean="0"/>
              <a:t>Four Steps to Responsibility</a:t>
            </a:r>
            <a:endParaRPr lang="en-US" dirty="0"/>
          </a:p>
        </p:txBody>
      </p:sp>
      <p:sp>
        <p:nvSpPr>
          <p:cNvPr id="3" name="TextBox 2"/>
          <p:cNvSpPr txBox="1"/>
          <p:nvPr/>
        </p:nvSpPr>
        <p:spPr>
          <a:xfrm>
            <a:off x="457200" y="1752600"/>
            <a:ext cx="7924800" cy="4524315"/>
          </a:xfrm>
          <a:prstGeom prst="rect">
            <a:avLst/>
          </a:prstGeom>
          <a:noFill/>
        </p:spPr>
        <p:txBody>
          <a:bodyPr wrap="square" rtlCol="0">
            <a:spAutoFit/>
          </a:bodyPr>
          <a:lstStyle/>
          <a:p>
            <a:pPr>
              <a:buFont typeface="Arial" pitchFamily="34" charset="0"/>
              <a:buChar char="•"/>
            </a:pPr>
            <a:r>
              <a:rPr lang="en-US" dirty="0" smtClean="0"/>
              <a:t> 1. Give a student the chance to act responsibly.</a:t>
            </a:r>
          </a:p>
          <a:p>
            <a:pPr lvl="1">
              <a:buFont typeface="Arial" pitchFamily="34" charset="0"/>
              <a:buChar char="•"/>
            </a:pPr>
            <a:r>
              <a:rPr lang="en-US" dirty="0" smtClean="0"/>
              <a:t> </a:t>
            </a:r>
            <a:r>
              <a:rPr lang="en-US" dirty="0" smtClean="0"/>
              <a:t>Let the child make the decision.</a:t>
            </a:r>
          </a:p>
          <a:p>
            <a:pPr>
              <a:buFont typeface="Arial" pitchFamily="34" charset="0"/>
              <a:buChar char="•"/>
            </a:pPr>
            <a:endParaRPr lang="en-US" dirty="0" smtClean="0"/>
          </a:p>
          <a:p>
            <a:pPr>
              <a:buFont typeface="Arial" pitchFamily="34" charset="0"/>
              <a:buChar char="•"/>
            </a:pPr>
            <a:r>
              <a:rPr lang="en-US" dirty="0" smtClean="0"/>
              <a:t> 2. Hope and pray the student makes a mistake.</a:t>
            </a:r>
          </a:p>
          <a:p>
            <a:pPr lvl="1">
              <a:buFont typeface="Arial" pitchFamily="34" charset="0"/>
              <a:buChar char="•"/>
            </a:pPr>
            <a:r>
              <a:rPr lang="en-US" dirty="0" smtClean="0"/>
              <a:t> Allow “real-world” learning experiences for the child.</a:t>
            </a:r>
          </a:p>
          <a:p>
            <a:pPr lvl="1">
              <a:buFont typeface="Arial" pitchFamily="34" charset="0"/>
              <a:buChar char="•"/>
            </a:pPr>
            <a:r>
              <a:rPr lang="en-US" dirty="0" smtClean="0"/>
              <a:t> </a:t>
            </a:r>
            <a:r>
              <a:rPr lang="en-US" dirty="0" smtClean="0"/>
              <a:t>Allow the child to experience the consequences.</a:t>
            </a:r>
          </a:p>
          <a:p>
            <a:pPr>
              <a:buFont typeface="Arial" pitchFamily="34" charset="0"/>
              <a:buChar char="•"/>
            </a:pPr>
            <a:endParaRPr lang="en-US" dirty="0" smtClean="0"/>
          </a:p>
          <a:p>
            <a:pPr>
              <a:buFont typeface="Arial" pitchFamily="34" charset="0"/>
              <a:buChar char="•"/>
            </a:pPr>
            <a:r>
              <a:rPr lang="en-US" dirty="0" smtClean="0"/>
              <a:t> 3. Stand back and allow consequences, accompanied by liberal doses of empathy, to do the teaching.</a:t>
            </a:r>
          </a:p>
          <a:p>
            <a:pPr lvl="1">
              <a:buFont typeface="Arial" pitchFamily="34" charset="0"/>
              <a:buChar char="•"/>
            </a:pPr>
            <a:r>
              <a:rPr lang="en-US" dirty="0" smtClean="0"/>
              <a:t> </a:t>
            </a:r>
            <a:r>
              <a:rPr lang="en-US" dirty="0" smtClean="0"/>
              <a:t>Students need to learn that their mistakes hurt them.</a:t>
            </a:r>
          </a:p>
          <a:p>
            <a:pPr lvl="1">
              <a:buFont typeface="Arial" pitchFamily="34" charset="0"/>
              <a:buChar char="•"/>
            </a:pPr>
            <a:r>
              <a:rPr lang="en-US" dirty="0" smtClean="0"/>
              <a:t> </a:t>
            </a:r>
            <a:r>
              <a:rPr lang="en-US" dirty="0" smtClean="0"/>
              <a:t>Providing empathy of sorrow will increase the chance of the child reflecting on his/her role in the mistake.</a:t>
            </a:r>
          </a:p>
          <a:p>
            <a:pPr>
              <a:buFont typeface="Arial" pitchFamily="34" charset="0"/>
              <a:buChar char="•"/>
            </a:pPr>
            <a:endParaRPr lang="en-US" dirty="0" smtClean="0"/>
          </a:p>
          <a:p>
            <a:pPr>
              <a:buFont typeface="Arial" pitchFamily="34" charset="0"/>
              <a:buChar char="•"/>
            </a:pPr>
            <a:r>
              <a:rPr lang="en-US" dirty="0" smtClean="0"/>
              <a:t> 4. Give the same task again.</a:t>
            </a:r>
          </a:p>
          <a:p>
            <a:pPr lvl="1">
              <a:buFont typeface="Arial" pitchFamily="34" charset="0"/>
              <a:buChar char="•"/>
            </a:pPr>
            <a:r>
              <a:rPr lang="en-US" dirty="0" smtClean="0"/>
              <a:t> </a:t>
            </a:r>
            <a:r>
              <a:rPr lang="en-US" dirty="0" smtClean="0"/>
              <a:t>Send the message to the child that you have confidence that they have learned from their mistake and will make a better decision.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73162"/>
          </a:xfrm>
        </p:spPr>
        <p:txBody>
          <a:bodyPr/>
          <a:lstStyle/>
          <a:p>
            <a:pPr algn="ctr"/>
            <a:r>
              <a:rPr lang="en-US" dirty="0" smtClean="0"/>
              <a:t>Love and Logic Tip #13</a:t>
            </a:r>
            <a:br>
              <a:rPr lang="en-US" dirty="0" smtClean="0"/>
            </a:br>
            <a:r>
              <a:rPr lang="en-US" dirty="0" smtClean="0"/>
              <a:t>Styles of Teaching</a:t>
            </a:r>
            <a:endParaRPr lang="en-US" dirty="0"/>
          </a:p>
        </p:txBody>
      </p:sp>
      <p:sp>
        <p:nvSpPr>
          <p:cNvPr id="3" name="TextBox 2"/>
          <p:cNvSpPr txBox="1"/>
          <p:nvPr/>
        </p:nvSpPr>
        <p:spPr>
          <a:xfrm>
            <a:off x="533400" y="1371600"/>
            <a:ext cx="7848600" cy="5355312"/>
          </a:xfrm>
          <a:prstGeom prst="rect">
            <a:avLst/>
          </a:prstGeom>
          <a:noFill/>
        </p:spPr>
        <p:txBody>
          <a:bodyPr wrap="square" rtlCol="0">
            <a:spAutoFit/>
          </a:bodyPr>
          <a:lstStyle/>
          <a:p>
            <a:pPr>
              <a:buFont typeface="Arial" pitchFamily="34" charset="0"/>
              <a:buChar char="•"/>
            </a:pPr>
            <a:r>
              <a:rPr lang="en-US" dirty="0" smtClean="0"/>
              <a:t> Helicopters</a:t>
            </a:r>
          </a:p>
          <a:p>
            <a:pPr lvl="1">
              <a:buFont typeface="Arial" pitchFamily="34" charset="0"/>
              <a:buChar char="•"/>
            </a:pPr>
            <a:r>
              <a:rPr lang="en-US" dirty="0" smtClean="0"/>
              <a:t> </a:t>
            </a:r>
            <a:r>
              <a:rPr lang="en-US" dirty="0" smtClean="0"/>
              <a:t>Life is rotated around their students.</a:t>
            </a:r>
          </a:p>
          <a:p>
            <a:pPr lvl="1">
              <a:buFont typeface="Arial" pitchFamily="34" charset="0"/>
              <a:buChar char="•"/>
            </a:pPr>
            <a:r>
              <a:rPr lang="en-US" dirty="0" smtClean="0"/>
              <a:t> </a:t>
            </a:r>
            <a:r>
              <a:rPr lang="en-US" dirty="0" smtClean="0"/>
              <a:t>Do all of children’s thinking and work for them</a:t>
            </a:r>
          </a:p>
          <a:p>
            <a:pPr lvl="1">
              <a:buFont typeface="Arial" pitchFamily="34" charset="0"/>
              <a:buChar char="•"/>
            </a:pPr>
            <a:r>
              <a:rPr lang="en-US" dirty="0" smtClean="0"/>
              <a:t> </a:t>
            </a:r>
            <a:r>
              <a:rPr lang="en-US" dirty="0" smtClean="0"/>
              <a:t>Send a message to students that they are helpless.</a:t>
            </a:r>
          </a:p>
          <a:p>
            <a:pPr>
              <a:buFont typeface="Arial" pitchFamily="34" charset="0"/>
              <a:buChar char="•"/>
            </a:pPr>
            <a:endParaRPr lang="en-US" dirty="0" smtClean="0"/>
          </a:p>
          <a:p>
            <a:pPr>
              <a:buFont typeface="Arial" pitchFamily="34" charset="0"/>
              <a:buChar char="•"/>
            </a:pPr>
            <a:r>
              <a:rPr lang="en-US" dirty="0" smtClean="0"/>
              <a:t> Drill Sergeants</a:t>
            </a:r>
          </a:p>
          <a:p>
            <a:pPr lvl="1">
              <a:buFont typeface="Arial" pitchFamily="34" charset="0"/>
              <a:buChar char="•"/>
            </a:pPr>
            <a:r>
              <a:rPr lang="en-US" dirty="0" smtClean="0"/>
              <a:t> </a:t>
            </a:r>
            <a:r>
              <a:rPr lang="en-US" dirty="0" smtClean="0"/>
              <a:t>Give out orders</a:t>
            </a:r>
          </a:p>
          <a:p>
            <a:pPr lvl="1">
              <a:buFont typeface="Arial" pitchFamily="34" charset="0"/>
              <a:buChar char="•"/>
            </a:pPr>
            <a:r>
              <a:rPr lang="en-US" dirty="0" smtClean="0"/>
              <a:t> </a:t>
            </a:r>
            <a:r>
              <a:rPr lang="en-US" dirty="0" smtClean="0"/>
              <a:t>Turn up volume and threaten</a:t>
            </a:r>
          </a:p>
          <a:p>
            <a:pPr lvl="1">
              <a:buFont typeface="Arial" pitchFamily="34" charset="0"/>
              <a:buChar char="•"/>
            </a:pPr>
            <a:r>
              <a:rPr lang="en-US" dirty="0" smtClean="0"/>
              <a:t> </a:t>
            </a:r>
            <a:r>
              <a:rPr lang="en-US" dirty="0" smtClean="0"/>
              <a:t>Command the children to follow instructions</a:t>
            </a:r>
          </a:p>
          <a:p>
            <a:pPr lvl="1">
              <a:buFont typeface="Arial" pitchFamily="34" charset="0"/>
              <a:buChar char="•"/>
            </a:pPr>
            <a:r>
              <a:rPr lang="en-US" dirty="0" smtClean="0"/>
              <a:t> </a:t>
            </a:r>
            <a:r>
              <a:rPr lang="en-US" dirty="0" smtClean="0"/>
              <a:t>Send a message to students that they are incapable of thinking for themselves</a:t>
            </a:r>
          </a:p>
          <a:p>
            <a:pPr>
              <a:buFont typeface="Arial" pitchFamily="34" charset="0"/>
              <a:buChar char="•"/>
            </a:pPr>
            <a:endParaRPr lang="en-US" dirty="0" smtClean="0"/>
          </a:p>
          <a:p>
            <a:pPr>
              <a:buFont typeface="Arial" pitchFamily="34" charset="0"/>
              <a:buChar char="•"/>
            </a:pPr>
            <a:r>
              <a:rPr lang="en-US" dirty="0" smtClean="0"/>
              <a:t> Consultants</a:t>
            </a:r>
          </a:p>
          <a:p>
            <a:pPr lvl="1">
              <a:buFont typeface="Arial" pitchFamily="34" charset="0"/>
              <a:buChar char="•"/>
            </a:pPr>
            <a:r>
              <a:rPr lang="en-US" dirty="0" smtClean="0"/>
              <a:t> </a:t>
            </a:r>
            <a:r>
              <a:rPr lang="en-US" dirty="0" smtClean="0"/>
              <a:t>Listen and provide choices</a:t>
            </a:r>
          </a:p>
          <a:p>
            <a:pPr lvl="1">
              <a:buFont typeface="Arial" pitchFamily="34" charset="0"/>
              <a:buChar char="•"/>
            </a:pPr>
            <a:r>
              <a:rPr lang="en-US" dirty="0" smtClean="0"/>
              <a:t> </a:t>
            </a:r>
            <a:r>
              <a:rPr lang="en-US" dirty="0" smtClean="0"/>
              <a:t>Sympathize with child’s situation</a:t>
            </a:r>
          </a:p>
          <a:p>
            <a:pPr lvl="1">
              <a:buFont typeface="Arial" pitchFamily="34" charset="0"/>
              <a:buChar char="•"/>
            </a:pPr>
            <a:r>
              <a:rPr lang="en-US" dirty="0" smtClean="0"/>
              <a:t> </a:t>
            </a:r>
            <a:r>
              <a:rPr lang="en-US" dirty="0" smtClean="0"/>
              <a:t>Leave the decision to the person with the problem</a:t>
            </a:r>
          </a:p>
          <a:p>
            <a:pPr lvl="1">
              <a:buFont typeface="Arial" pitchFamily="34" charset="0"/>
              <a:buChar char="•"/>
            </a:pPr>
            <a:r>
              <a:rPr lang="en-US" dirty="0" smtClean="0"/>
              <a:t> </a:t>
            </a:r>
            <a:r>
              <a:rPr lang="en-US" dirty="0" smtClean="0"/>
              <a:t>Send the message that the child is strong and wise enough to handle rough parts of life.  Also, that the teacher cares about the student enough to encourage them while they learn.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lstStyle/>
          <a:p>
            <a:pPr algn="ctr"/>
            <a:r>
              <a:rPr lang="en-US" dirty="0" smtClean="0"/>
              <a:t>Love and Logic Tip #14</a:t>
            </a:r>
            <a:br>
              <a:rPr lang="en-US" dirty="0" smtClean="0"/>
            </a:br>
            <a:r>
              <a:rPr lang="en-US" dirty="0" smtClean="0"/>
              <a:t>Affordable Price Tags</a:t>
            </a:r>
            <a:endParaRPr lang="en-US" dirty="0"/>
          </a:p>
        </p:txBody>
      </p:sp>
      <p:sp>
        <p:nvSpPr>
          <p:cNvPr id="3" name="TextBox 2"/>
          <p:cNvSpPr txBox="1"/>
          <p:nvPr/>
        </p:nvSpPr>
        <p:spPr>
          <a:xfrm>
            <a:off x="609600" y="1524000"/>
            <a:ext cx="7772400" cy="1477328"/>
          </a:xfrm>
          <a:prstGeom prst="rect">
            <a:avLst/>
          </a:prstGeom>
          <a:noFill/>
        </p:spPr>
        <p:txBody>
          <a:bodyPr wrap="square" rtlCol="0">
            <a:spAutoFit/>
          </a:bodyPr>
          <a:lstStyle/>
          <a:p>
            <a:pPr>
              <a:buFont typeface="Arial" pitchFamily="34" charset="0"/>
              <a:buChar char="•"/>
            </a:pPr>
            <a:r>
              <a:rPr lang="en-US" dirty="0" smtClean="0"/>
              <a:t> Children must learn to make choices while they are young and the consequences are not as severe.</a:t>
            </a:r>
          </a:p>
          <a:p>
            <a:pPr>
              <a:buFont typeface="Arial" pitchFamily="34" charset="0"/>
              <a:buChar char="•"/>
            </a:pPr>
            <a:endParaRPr lang="en-US" dirty="0" smtClean="0"/>
          </a:p>
          <a:p>
            <a:pPr>
              <a:buFont typeface="Arial" pitchFamily="34" charset="0"/>
              <a:buChar char="•"/>
            </a:pPr>
            <a:r>
              <a:rPr lang="en-US" dirty="0" smtClean="0"/>
              <a:t> It is better to help children learn to fail before failure can be life altering.</a:t>
            </a:r>
            <a:endParaRPr lang="en-US" dirty="0"/>
          </a:p>
        </p:txBody>
      </p:sp>
      <p:pic>
        <p:nvPicPr>
          <p:cNvPr id="5122" name="Picture 2" descr="C:\Users\CeCe\AppData\Local\Microsoft\Windows\Temporary Internet Files\Content.IE5\ONA9RQ8X\MC900312094[1].wmf"/>
          <p:cNvPicPr>
            <a:picLocks noChangeAspect="1" noChangeArrowheads="1"/>
          </p:cNvPicPr>
          <p:nvPr/>
        </p:nvPicPr>
        <p:blipFill>
          <a:blip r:embed="rId2" cstate="print"/>
          <a:srcRect/>
          <a:stretch>
            <a:fillRect/>
          </a:stretch>
        </p:blipFill>
        <p:spPr bwMode="auto">
          <a:xfrm>
            <a:off x="2819400" y="3352800"/>
            <a:ext cx="3498342" cy="246029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Love and Logic Tip #15</a:t>
            </a:r>
            <a:br>
              <a:rPr lang="en-US" dirty="0" smtClean="0"/>
            </a:br>
            <a:r>
              <a:rPr lang="en-US" dirty="0" smtClean="0"/>
              <a:t>A Core of Beliefs</a:t>
            </a:r>
            <a:endParaRPr lang="en-US" dirty="0"/>
          </a:p>
        </p:txBody>
      </p:sp>
      <p:sp>
        <p:nvSpPr>
          <p:cNvPr id="3" name="TextBox 2"/>
          <p:cNvSpPr txBox="1"/>
          <p:nvPr/>
        </p:nvSpPr>
        <p:spPr>
          <a:xfrm>
            <a:off x="457200" y="1676400"/>
            <a:ext cx="7924800" cy="1754326"/>
          </a:xfrm>
          <a:prstGeom prst="rect">
            <a:avLst/>
          </a:prstGeom>
          <a:noFill/>
        </p:spPr>
        <p:txBody>
          <a:bodyPr wrap="square" rtlCol="0">
            <a:spAutoFit/>
          </a:bodyPr>
          <a:lstStyle/>
          <a:p>
            <a:pPr>
              <a:buFont typeface="Arial" pitchFamily="34" charset="0"/>
              <a:buChar char="•"/>
            </a:pPr>
            <a:r>
              <a:rPr lang="en-US" dirty="0" smtClean="0"/>
              <a:t> Review UCD’s set of core beliefs that were picked in August 2010.</a:t>
            </a:r>
          </a:p>
          <a:p>
            <a:pPr>
              <a:buFont typeface="Arial" pitchFamily="34" charset="0"/>
              <a:buChar char="•"/>
            </a:pPr>
            <a:endParaRPr lang="en-US" dirty="0" smtClean="0"/>
          </a:p>
          <a:p>
            <a:pPr>
              <a:buFont typeface="Arial" pitchFamily="34" charset="0"/>
              <a:buChar char="•"/>
            </a:pPr>
            <a:r>
              <a:rPr lang="en-US" dirty="0" smtClean="0"/>
              <a:t> Do you follow these core beliefs in the classroom?</a:t>
            </a:r>
          </a:p>
          <a:p>
            <a:pPr>
              <a:buFont typeface="Arial" pitchFamily="34" charset="0"/>
              <a:buChar char="•"/>
            </a:pPr>
            <a:endParaRPr lang="en-US" dirty="0" smtClean="0"/>
          </a:p>
          <a:p>
            <a:pPr>
              <a:buFont typeface="Arial" pitchFamily="34" charset="0"/>
              <a:buChar char="•"/>
            </a:pPr>
            <a:r>
              <a:rPr lang="en-US" dirty="0" smtClean="0"/>
              <a:t> How can you tweak your classroom management style to meet the core beliefs?</a:t>
            </a:r>
            <a:endParaRPr lang="en-US" dirty="0"/>
          </a:p>
        </p:txBody>
      </p:sp>
      <p:pic>
        <p:nvPicPr>
          <p:cNvPr id="4098" name="Picture 2" descr="C:\Users\CeCe\AppData\Local\Microsoft\Windows\Temporary Internet Files\Content.IE5\YUTKPRQ7\MC900432542[1].png"/>
          <p:cNvPicPr>
            <a:picLocks noChangeAspect="1" noChangeArrowheads="1"/>
          </p:cNvPicPr>
          <p:nvPr/>
        </p:nvPicPr>
        <p:blipFill>
          <a:blip r:embed="rId2" cstate="print"/>
          <a:srcRect/>
          <a:stretch>
            <a:fillRect/>
          </a:stretch>
        </p:blipFill>
        <p:spPr bwMode="auto">
          <a:xfrm>
            <a:off x="304800" y="3810000"/>
            <a:ext cx="2285714" cy="2285714"/>
          </a:xfrm>
          <a:prstGeom prst="rect">
            <a:avLst/>
          </a:prstGeom>
          <a:noFill/>
        </p:spPr>
      </p:pic>
      <p:pic>
        <p:nvPicPr>
          <p:cNvPr id="4099" name="Picture 3" descr="C:\Users\CeCe\AppData\Local\Microsoft\Windows\Temporary Internet Files\Content.IE5\Y8C77DEZ\MC900434913[1].png"/>
          <p:cNvPicPr>
            <a:picLocks noChangeAspect="1" noChangeArrowheads="1"/>
          </p:cNvPicPr>
          <p:nvPr/>
        </p:nvPicPr>
        <p:blipFill>
          <a:blip r:embed="rId3" cstate="print"/>
          <a:srcRect/>
          <a:stretch>
            <a:fillRect/>
          </a:stretch>
        </p:blipFill>
        <p:spPr bwMode="auto">
          <a:xfrm>
            <a:off x="3200400" y="3733800"/>
            <a:ext cx="2285714" cy="2285714"/>
          </a:xfrm>
          <a:prstGeom prst="rect">
            <a:avLst/>
          </a:prstGeom>
          <a:noFill/>
        </p:spPr>
      </p:pic>
      <p:pic>
        <p:nvPicPr>
          <p:cNvPr id="4101" name="Picture 5" descr="C:\Users\CeCe\AppData\Local\Microsoft\Windows\Temporary Internet Files\Content.IE5\YUTKPRQ7\MC900423171[1].wmf"/>
          <p:cNvPicPr>
            <a:picLocks noChangeAspect="1" noChangeArrowheads="1"/>
          </p:cNvPicPr>
          <p:nvPr/>
        </p:nvPicPr>
        <p:blipFill>
          <a:blip r:embed="rId4" cstate="print"/>
          <a:srcRect/>
          <a:stretch>
            <a:fillRect/>
          </a:stretch>
        </p:blipFill>
        <p:spPr bwMode="auto">
          <a:xfrm>
            <a:off x="6400800" y="3886200"/>
            <a:ext cx="1827886" cy="182788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249362"/>
          </a:xfrm>
        </p:spPr>
        <p:txBody>
          <a:bodyPr/>
          <a:lstStyle/>
          <a:p>
            <a:pPr algn="ctr"/>
            <a:r>
              <a:rPr lang="en-US" dirty="0" smtClean="0"/>
              <a:t>Love and Logic Tip #16</a:t>
            </a:r>
            <a:br>
              <a:rPr lang="en-US" dirty="0" smtClean="0"/>
            </a:br>
            <a:r>
              <a:rPr lang="en-US" dirty="0" smtClean="0"/>
              <a:t>When Consequences Don’t Work</a:t>
            </a:r>
            <a:endParaRPr lang="en-US" dirty="0"/>
          </a:p>
        </p:txBody>
      </p:sp>
      <p:sp>
        <p:nvSpPr>
          <p:cNvPr id="3" name="TextBox 2"/>
          <p:cNvSpPr txBox="1"/>
          <p:nvPr/>
        </p:nvSpPr>
        <p:spPr>
          <a:xfrm>
            <a:off x="457200" y="1600200"/>
            <a:ext cx="8153400" cy="5078313"/>
          </a:xfrm>
          <a:prstGeom prst="rect">
            <a:avLst/>
          </a:prstGeom>
          <a:noFill/>
        </p:spPr>
        <p:txBody>
          <a:bodyPr wrap="square" rtlCol="0">
            <a:spAutoFit/>
          </a:bodyPr>
          <a:lstStyle/>
          <a:p>
            <a:pPr>
              <a:buFont typeface="Arial" pitchFamily="34" charset="0"/>
              <a:buChar char="•"/>
            </a:pPr>
            <a:r>
              <a:rPr lang="en-US" dirty="0" smtClean="0"/>
              <a:t> Questions to ask yourself:</a:t>
            </a:r>
          </a:p>
          <a:p>
            <a:pPr lvl="1">
              <a:buFont typeface="Arial" pitchFamily="34" charset="0"/>
              <a:buChar char="•"/>
            </a:pPr>
            <a:r>
              <a:rPr lang="en-US" dirty="0" smtClean="0"/>
              <a:t> </a:t>
            </a:r>
            <a:r>
              <a:rPr lang="en-US" dirty="0" smtClean="0"/>
              <a:t>Did I implement the consequence with compassion?</a:t>
            </a:r>
          </a:p>
          <a:p>
            <a:pPr lvl="1">
              <a:buFont typeface="Arial" pitchFamily="34" charset="0"/>
              <a:buChar char="•"/>
            </a:pPr>
            <a:endParaRPr lang="en-US" dirty="0" smtClean="0"/>
          </a:p>
          <a:p>
            <a:pPr lvl="1">
              <a:buFont typeface="Arial" pitchFamily="34" charset="0"/>
              <a:buChar char="•"/>
            </a:pPr>
            <a:r>
              <a:rPr lang="en-US" dirty="0" smtClean="0"/>
              <a:t> Was I in the emotional state when I implemented the consequence?</a:t>
            </a:r>
          </a:p>
          <a:p>
            <a:pPr lvl="1">
              <a:buFont typeface="Arial" pitchFamily="34" charset="0"/>
              <a:buChar char="•"/>
            </a:pPr>
            <a:endParaRPr lang="en-US" dirty="0" smtClean="0"/>
          </a:p>
          <a:p>
            <a:pPr lvl="1">
              <a:buFont typeface="Arial" pitchFamily="34" charset="0"/>
              <a:buChar char="•"/>
            </a:pPr>
            <a:r>
              <a:rPr lang="en-US" dirty="0" smtClean="0"/>
              <a:t> Did I deliver the consequence in a questioning manner?</a:t>
            </a:r>
          </a:p>
          <a:p>
            <a:pPr lvl="1">
              <a:buFont typeface="Arial" pitchFamily="34" charset="0"/>
              <a:buChar char="•"/>
            </a:pPr>
            <a:endParaRPr lang="en-US" dirty="0" smtClean="0"/>
          </a:p>
          <a:p>
            <a:pPr lvl="1">
              <a:buFont typeface="Arial" pitchFamily="34" charset="0"/>
              <a:buChar char="•"/>
            </a:pPr>
            <a:r>
              <a:rPr lang="en-US" dirty="0" smtClean="0"/>
              <a:t> Did I try to reason with the student while he/she was still in the emotional state?</a:t>
            </a:r>
          </a:p>
          <a:p>
            <a:pPr lvl="1">
              <a:buFont typeface="Arial" pitchFamily="34" charset="0"/>
              <a:buChar char="•"/>
            </a:pPr>
            <a:endParaRPr lang="en-US" dirty="0" smtClean="0"/>
          </a:p>
          <a:p>
            <a:pPr lvl="1">
              <a:buFont typeface="Arial" pitchFamily="34" charset="0"/>
              <a:buChar char="•"/>
            </a:pPr>
            <a:r>
              <a:rPr lang="en-US" dirty="0" smtClean="0"/>
              <a:t> Did I tie the time and location of the violation to the consequence?</a:t>
            </a:r>
          </a:p>
          <a:p>
            <a:pPr lvl="1">
              <a:buFont typeface="Arial" pitchFamily="34" charset="0"/>
              <a:buChar char="•"/>
            </a:pPr>
            <a:endParaRPr lang="en-US" dirty="0" smtClean="0"/>
          </a:p>
          <a:p>
            <a:pPr lvl="1">
              <a:buFont typeface="Arial" pitchFamily="34" charset="0"/>
              <a:buChar char="•"/>
            </a:pPr>
            <a:r>
              <a:rPr lang="en-US" dirty="0" smtClean="0"/>
              <a:t> Did I use the consequence to get even with the student?</a:t>
            </a:r>
          </a:p>
          <a:p>
            <a:pPr lvl="1">
              <a:buFont typeface="Arial" pitchFamily="34" charset="0"/>
              <a:buChar char="•"/>
            </a:pPr>
            <a:endParaRPr lang="en-US" dirty="0" smtClean="0"/>
          </a:p>
          <a:p>
            <a:pPr lvl="1">
              <a:buFont typeface="Arial" pitchFamily="34" charset="0"/>
              <a:buChar char="•"/>
            </a:pPr>
            <a:r>
              <a:rPr lang="en-US" dirty="0" smtClean="0"/>
              <a:t> Did I use a consequence when a disciplinary intervention would have solved the problem instead?</a:t>
            </a:r>
          </a:p>
          <a:p>
            <a:pPr lvl="1">
              <a:buFont typeface="Arial" pitchFamily="34" charset="0"/>
              <a:buChar char="•"/>
            </a:pPr>
            <a:endParaRPr lang="en-US" dirty="0" smtClean="0"/>
          </a:p>
          <a:p>
            <a:pPr lvl="1">
              <a:buFont typeface="Arial" pitchFamily="34" charset="0"/>
              <a:buChar char="•"/>
            </a:pPr>
            <a:r>
              <a:rPr lang="en-US" dirty="0" smtClean="0"/>
              <a:t> Did I implement the consequence immediately? (pg 277)</a:t>
            </a:r>
            <a:endParaRPr lang="en-US" dirty="0"/>
          </a:p>
        </p:txBody>
      </p:sp>
      <p:pic>
        <p:nvPicPr>
          <p:cNvPr id="3074" name="Picture 2" descr="C:\Users\CeCe\AppData\Local\Microsoft\Windows\Temporary Internet Files\Content.IE5\HD4R717B\MC900434859[1].png"/>
          <p:cNvPicPr>
            <a:picLocks noChangeAspect="1" noChangeArrowheads="1"/>
          </p:cNvPicPr>
          <p:nvPr/>
        </p:nvPicPr>
        <p:blipFill>
          <a:blip r:embed="rId2" cstate="print"/>
          <a:srcRect/>
          <a:stretch>
            <a:fillRect/>
          </a:stretch>
        </p:blipFill>
        <p:spPr bwMode="auto">
          <a:xfrm>
            <a:off x="7429500" y="0"/>
            <a:ext cx="1714500" cy="1714500"/>
          </a:xfrm>
          <a:prstGeom prst="rect">
            <a:avLst/>
          </a:prstGeom>
          <a:noFill/>
        </p:spPr>
      </p:pic>
      <p:pic>
        <p:nvPicPr>
          <p:cNvPr id="6" name="Picture 2" descr="C:\Users\CeCe\AppData\Local\Microsoft\Windows\Temporary Internet Files\Content.IE5\HD4R717B\MC900434859[1].png"/>
          <p:cNvPicPr>
            <a:picLocks noChangeAspect="1" noChangeArrowheads="1"/>
          </p:cNvPicPr>
          <p:nvPr/>
        </p:nvPicPr>
        <p:blipFill>
          <a:blip r:embed="rId2" cstate="print"/>
          <a:srcRect/>
          <a:stretch>
            <a:fillRect/>
          </a:stretch>
        </p:blipFill>
        <p:spPr bwMode="auto">
          <a:xfrm>
            <a:off x="0" y="0"/>
            <a:ext cx="1714500" cy="17145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rmAutofit fontScale="90000"/>
          </a:bodyPr>
          <a:lstStyle/>
          <a:p>
            <a:pPr algn="ctr"/>
            <a:r>
              <a:rPr lang="en-US" dirty="0" smtClean="0"/>
              <a:t>Love and Logic Tip #17</a:t>
            </a:r>
            <a:br>
              <a:rPr lang="en-US" dirty="0" smtClean="0"/>
            </a:br>
            <a:r>
              <a:rPr lang="en-US" dirty="0" smtClean="0"/>
              <a:t>Setting Limits</a:t>
            </a:r>
            <a:br>
              <a:rPr lang="en-US" dirty="0" smtClean="0"/>
            </a:br>
            <a:endParaRPr lang="en-US" dirty="0"/>
          </a:p>
        </p:txBody>
      </p:sp>
      <p:sp>
        <p:nvSpPr>
          <p:cNvPr id="3" name="TextBox 2"/>
          <p:cNvSpPr txBox="1"/>
          <p:nvPr/>
        </p:nvSpPr>
        <p:spPr>
          <a:xfrm>
            <a:off x="457200" y="1905000"/>
            <a:ext cx="8001000" cy="3970318"/>
          </a:xfrm>
          <a:prstGeom prst="rect">
            <a:avLst/>
          </a:prstGeom>
          <a:noFill/>
        </p:spPr>
        <p:txBody>
          <a:bodyPr wrap="square" rtlCol="0">
            <a:spAutoFit/>
          </a:bodyPr>
          <a:lstStyle/>
          <a:p>
            <a:pPr>
              <a:buFont typeface="Arial" pitchFamily="34" charset="0"/>
              <a:buChar char="•"/>
            </a:pPr>
            <a:r>
              <a:rPr lang="en-US" dirty="0" smtClean="0"/>
              <a:t> Give choices and allow consequences to avoid turning limit-setting into a battle for control</a:t>
            </a:r>
          </a:p>
          <a:p>
            <a:pPr>
              <a:buFont typeface="Arial" pitchFamily="34" charset="0"/>
              <a:buChar char="•"/>
            </a:pPr>
            <a:endParaRPr lang="en-US" dirty="0" smtClean="0"/>
          </a:p>
          <a:p>
            <a:pPr>
              <a:buFont typeface="Arial" pitchFamily="34" charset="0"/>
              <a:buChar char="•"/>
            </a:pPr>
            <a:r>
              <a:rPr lang="en-US" dirty="0" smtClean="0"/>
              <a:t> Ways to ensure that you are setting effective limits:</a:t>
            </a:r>
          </a:p>
          <a:p>
            <a:pPr lvl="1">
              <a:buFont typeface="Arial" pitchFamily="34" charset="0"/>
              <a:buChar char="•"/>
            </a:pPr>
            <a:r>
              <a:rPr lang="en-US" dirty="0" smtClean="0"/>
              <a:t> Choose your battles….is this limit needed?</a:t>
            </a:r>
          </a:p>
          <a:p>
            <a:pPr lvl="1">
              <a:buFont typeface="Arial" pitchFamily="34" charset="0"/>
              <a:buChar char="•"/>
            </a:pPr>
            <a:r>
              <a:rPr lang="en-US" dirty="0" smtClean="0"/>
              <a:t> </a:t>
            </a:r>
            <a:r>
              <a:rPr lang="en-US" dirty="0" smtClean="0"/>
              <a:t>Consequences are possible and enforceable</a:t>
            </a:r>
          </a:p>
          <a:p>
            <a:pPr lvl="1">
              <a:buFont typeface="Arial" pitchFamily="34" charset="0"/>
              <a:buChar char="•"/>
            </a:pPr>
            <a:r>
              <a:rPr lang="en-US" dirty="0" smtClean="0"/>
              <a:t> </a:t>
            </a:r>
            <a:r>
              <a:rPr lang="en-US" dirty="0" smtClean="0"/>
              <a:t>Enforcement of the consequence will change the behavior</a:t>
            </a:r>
            <a:endParaRPr lang="en-US" dirty="0" smtClean="0"/>
          </a:p>
          <a:p>
            <a:pPr lvl="1">
              <a:buFont typeface="Arial" pitchFamily="34" charset="0"/>
              <a:buChar char="•"/>
            </a:pPr>
            <a:endParaRPr lang="en-US" dirty="0" smtClean="0"/>
          </a:p>
          <a:p>
            <a:pPr lvl="1">
              <a:buFont typeface="Arial" pitchFamily="34" charset="0"/>
              <a:buChar char="•"/>
            </a:pPr>
            <a:r>
              <a:rPr lang="en-US" dirty="0" smtClean="0"/>
              <a:t> </a:t>
            </a:r>
            <a:r>
              <a:rPr lang="en-US" dirty="0" smtClean="0"/>
              <a:t>Common mistakes teachers make when setting limits</a:t>
            </a:r>
          </a:p>
          <a:p>
            <a:pPr lvl="2">
              <a:buFont typeface="Arial" pitchFamily="34" charset="0"/>
              <a:buChar char="•"/>
            </a:pPr>
            <a:r>
              <a:rPr lang="en-US" dirty="0" smtClean="0"/>
              <a:t> They can not enforce the limits</a:t>
            </a:r>
          </a:p>
          <a:p>
            <a:pPr lvl="2">
              <a:buFont typeface="Arial" pitchFamily="34" charset="0"/>
              <a:buChar char="•"/>
            </a:pPr>
            <a:r>
              <a:rPr lang="en-US" dirty="0" smtClean="0"/>
              <a:t> </a:t>
            </a:r>
            <a:r>
              <a:rPr lang="en-US" dirty="0" smtClean="0"/>
              <a:t>Do not consider consequences in advance</a:t>
            </a:r>
          </a:p>
          <a:p>
            <a:pPr lvl="2">
              <a:buFont typeface="Arial" pitchFamily="34" charset="0"/>
              <a:buChar char="•"/>
            </a:pPr>
            <a:r>
              <a:rPr lang="en-US" dirty="0" smtClean="0"/>
              <a:t> </a:t>
            </a:r>
            <a:r>
              <a:rPr lang="en-US" dirty="0" smtClean="0"/>
              <a:t>Limits are stated as demands</a:t>
            </a:r>
          </a:p>
          <a:p>
            <a:pPr lvl="2">
              <a:buFont typeface="Arial" pitchFamily="34" charset="0"/>
              <a:buChar char="•"/>
            </a:pPr>
            <a:r>
              <a:rPr lang="en-US" dirty="0" smtClean="0"/>
              <a:t> </a:t>
            </a:r>
            <a:r>
              <a:rPr lang="en-US" dirty="0" smtClean="0"/>
              <a:t>Limits have not been approved by the building administrator</a:t>
            </a:r>
          </a:p>
          <a:p>
            <a:pPr lvl="2">
              <a:buFont typeface="Arial" pitchFamily="34" charset="0"/>
              <a:buChar char="•"/>
            </a:pPr>
            <a:r>
              <a:rPr lang="en-US" dirty="0" smtClean="0"/>
              <a:t> </a:t>
            </a:r>
            <a:r>
              <a:rPr lang="en-US" dirty="0" smtClean="0"/>
              <a:t>Remember plug the holes before the boat starts to sink!!</a:t>
            </a:r>
            <a:endParaRPr lang="en-US" dirty="0" smtClean="0"/>
          </a:p>
        </p:txBody>
      </p:sp>
      <p:pic>
        <p:nvPicPr>
          <p:cNvPr id="2051" name="Picture 3" descr="C:\Users\CeCe\AppData\Local\Microsoft\Windows\Temporary Internet Files\Content.IE5\ONA9RQ8X\MC900205484[1].wmf"/>
          <p:cNvPicPr>
            <a:picLocks noChangeAspect="1" noChangeArrowheads="1"/>
          </p:cNvPicPr>
          <p:nvPr/>
        </p:nvPicPr>
        <p:blipFill>
          <a:blip r:embed="rId2" cstate="print"/>
          <a:srcRect/>
          <a:stretch>
            <a:fillRect/>
          </a:stretch>
        </p:blipFill>
        <p:spPr bwMode="auto">
          <a:xfrm>
            <a:off x="6629400" y="152400"/>
            <a:ext cx="1818742" cy="180959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rmAutofit/>
          </a:bodyPr>
          <a:lstStyle/>
          <a:p>
            <a:pPr algn="ctr"/>
            <a:r>
              <a:rPr lang="en-US" dirty="0" smtClean="0"/>
              <a:t>Love and Logic Tip #1</a:t>
            </a:r>
            <a:br>
              <a:rPr lang="en-US" dirty="0" smtClean="0"/>
            </a:br>
            <a:r>
              <a:rPr lang="en-US" dirty="0" smtClean="0"/>
              <a:t>Dealing with Power Struggles</a:t>
            </a:r>
            <a:endParaRPr lang="en-US" dirty="0"/>
          </a:p>
        </p:txBody>
      </p:sp>
      <p:sp>
        <p:nvSpPr>
          <p:cNvPr id="3" name="TextBox 2"/>
          <p:cNvSpPr txBox="1"/>
          <p:nvPr/>
        </p:nvSpPr>
        <p:spPr>
          <a:xfrm>
            <a:off x="685800" y="1676400"/>
            <a:ext cx="7924800" cy="5355312"/>
          </a:xfrm>
          <a:prstGeom prst="rect">
            <a:avLst/>
          </a:prstGeom>
          <a:noFill/>
        </p:spPr>
        <p:txBody>
          <a:bodyPr wrap="square" rtlCol="0">
            <a:spAutoFit/>
          </a:bodyPr>
          <a:lstStyle/>
          <a:p>
            <a:pPr>
              <a:buFont typeface="Arial" pitchFamily="34" charset="0"/>
              <a:buChar char="•"/>
            </a:pPr>
            <a:r>
              <a:rPr lang="en-US" dirty="0" smtClean="0"/>
              <a:t> Gaining power is important for young children</a:t>
            </a:r>
          </a:p>
          <a:p>
            <a:pPr>
              <a:buFont typeface="Arial" pitchFamily="34" charset="0"/>
              <a:buChar char="•"/>
            </a:pPr>
            <a:endParaRPr lang="en-US" dirty="0"/>
          </a:p>
          <a:p>
            <a:pPr>
              <a:buFont typeface="Arial" pitchFamily="34" charset="0"/>
              <a:buChar char="•"/>
            </a:pPr>
            <a:r>
              <a:rPr lang="en-US" dirty="0" smtClean="0"/>
              <a:t> Children in Early Childhood are striving for </a:t>
            </a:r>
            <a:endParaRPr lang="en-US" dirty="0" smtClean="0"/>
          </a:p>
          <a:p>
            <a:r>
              <a:rPr lang="en-US" dirty="0" smtClean="0"/>
              <a:t>autonomy</a:t>
            </a:r>
            <a:endParaRPr lang="en-US" dirty="0" smtClean="0"/>
          </a:p>
          <a:p>
            <a:pPr>
              <a:buFont typeface="Arial" pitchFamily="34" charset="0"/>
              <a:buChar char="•"/>
            </a:pPr>
            <a:endParaRPr lang="en-US" dirty="0"/>
          </a:p>
          <a:p>
            <a:pPr>
              <a:buFont typeface="Arial" pitchFamily="34" charset="0"/>
              <a:buChar char="•"/>
            </a:pPr>
            <a:r>
              <a:rPr lang="en-US" dirty="0" smtClean="0"/>
              <a:t> Avoid engaging children in power struggles</a:t>
            </a:r>
          </a:p>
          <a:p>
            <a:pPr>
              <a:buFont typeface="Arial" pitchFamily="34" charset="0"/>
              <a:buChar char="•"/>
            </a:pPr>
            <a:endParaRPr lang="en-US" dirty="0"/>
          </a:p>
          <a:p>
            <a:pPr>
              <a:buFont typeface="Arial" pitchFamily="34" charset="0"/>
              <a:buChar char="•"/>
            </a:pPr>
            <a:r>
              <a:rPr lang="en-US" dirty="0" smtClean="0"/>
              <a:t> When an adult engages in a power struggle with a young child, the child has gained control and the behavior is reinforced.</a:t>
            </a:r>
          </a:p>
          <a:p>
            <a:pPr>
              <a:buFont typeface="Arial" pitchFamily="34" charset="0"/>
              <a:buChar char="•"/>
            </a:pPr>
            <a:endParaRPr lang="en-US" dirty="0"/>
          </a:p>
          <a:p>
            <a:pPr>
              <a:buFont typeface="Arial" pitchFamily="34" charset="0"/>
              <a:buChar char="•"/>
            </a:pPr>
            <a:r>
              <a:rPr lang="en-US" dirty="0" smtClean="0"/>
              <a:t> Most children are looking for attention, either positive or negative.  Power struggles with children give negative attention to the child.</a:t>
            </a:r>
          </a:p>
          <a:p>
            <a:pPr>
              <a:buFont typeface="Arial" pitchFamily="34" charset="0"/>
              <a:buChar char="•"/>
            </a:pPr>
            <a:endParaRPr lang="en-US" dirty="0"/>
          </a:p>
          <a:p>
            <a:pPr>
              <a:buFont typeface="Arial" pitchFamily="34" charset="0"/>
              <a:buChar char="•"/>
            </a:pPr>
            <a:r>
              <a:rPr lang="en-US" dirty="0" smtClean="0"/>
              <a:t> Allowing a child to have control of an adult’s emotions gives the child too much power in the situation.</a:t>
            </a:r>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a:p>
        </p:txBody>
      </p:sp>
      <p:pic>
        <p:nvPicPr>
          <p:cNvPr id="15362" name="Picture 2" descr="C:\Users\CeCe\AppData\Local\Microsoft\Windows\Temporary Internet Files\Content.IE5\YUTKPRQ7\MC900335675[1].wmf"/>
          <p:cNvPicPr>
            <a:picLocks noChangeAspect="1" noChangeArrowheads="1"/>
          </p:cNvPicPr>
          <p:nvPr/>
        </p:nvPicPr>
        <p:blipFill>
          <a:blip r:embed="rId2" cstate="print"/>
          <a:srcRect/>
          <a:stretch>
            <a:fillRect/>
          </a:stretch>
        </p:blipFill>
        <p:spPr bwMode="auto">
          <a:xfrm>
            <a:off x="6019800" y="1447800"/>
            <a:ext cx="2887639" cy="179560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Love and Logic Tip </a:t>
            </a:r>
            <a:br>
              <a:rPr lang="en-US" dirty="0" smtClean="0"/>
            </a:br>
            <a:r>
              <a:rPr lang="en-US" dirty="0" smtClean="0"/>
              <a:t>Wrap Up and Discussion</a:t>
            </a:r>
            <a:endParaRPr lang="en-US" dirty="0"/>
          </a:p>
        </p:txBody>
      </p:sp>
      <p:sp>
        <p:nvSpPr>
          <p:cNvPr id="3" name="TextBox 2"/>
          <p:cNvSpPr txBox="1"/>
          <p:nvPr/>
        </p:nvSpPr>
        <p:spPr>
          <a:xfrm>
            <a:off x="457200" y="1676400"/>
            <a:ext cx="7772400" cy="2862322"/>
          </a:xfrm>
          <a:prstGeom prst="rect">
            <a:avLst/>
          </a:prstGeom>
          <a:noFill/>
        </p:spPr>
        <p:txBody>
          <a:bodyPr wrap="square" rtlCol="0">
            <a:spAutoFit/>
          </a:bodyPr>
          <a:lstStyle/>
          <a:p>
            <a:pPr>
              <a:buFont typeface="Arial" pitchFamily="34" charset="0"/>
              <a:buChar char="•"/>
            </a:pPr>
            <a:r>
              <a:rPr lang="en-US" dirty="0" smtClean="0"/>
              <a:t> As an early childhood teacher you have a great responsibility to provide children with a safe and nurturing environment in which to build the foundation of learning.</a:t>
            </a:r>
          </a:p>
          <a:p>
            <a:pPr>
              <a:buFont typeface="Arial" pitchFamily="34" charset="0"/>
              <a:buChar char="•"/>
            </a:pPr>
            <a:endParaRPr lang="en-US" dirty="0" smtClean="0"/>
          </a:p>
          <a:p>
            <a:pPr>
              <a:buFont typeface="Arial" pitchFamily="34" charset="0"/>
              <a:buChar char="•"/>
            </a:pPr>
            <a:r>
              <a:rPr lang="en-US" dirty="0" smtClean="0"/>
              <a:t> You are cheating a child out of learning experiences when you give them the answers to all of the problems encountered on a daily basis.</a:t>
            </a:r>
          </a:p>
          <a:p>
            <a:pPr>
              <a:buFont typeface="Arial" pitchFamily="34" charset="0"/>
              <a:buChar char="•"/>
            </a:pPr>
            <a:endParaRPr lang="en-US" dirty="0" smtClean="0"/>
          </a:p>
          <a:p>
            <a:pPr>
              <a:buFont typeface="Arial" pitchFamily="34" charset="0"/>
              <a:buChar char="•"/>
            </a:pPr>
            <a:r>
              <a:rPr lang="en-US" dirty="0" smtClean="0"/>
              <a:t> Remember, everything you do in an early childhood classroom is part of the curriculum.  Early childhood children are learning each and every moment of the day!</a:t>
            </a:r>
            <a:endParaRPr lang="en-US" dirty="0"/>
          </a:p>
        </p:txBody>
      </p:sp>
      <p:pic>
        <p:nvPicPr>
          <p:cNvPr id="1026" name="Picture 2" descr="C:\Users\CeCe\AppData\Local\Microsoft\Windows\Temporary Internet Files\Content.IE5\ONA9RQ8X\MC900438229[1].wmf"/>
          <p:cNvPicPr>
            <a:picLocks noChangeAspect="1" noChangeArrowheads="1"/>
          </p:cNvPicPr>
          <p:nvPr/>
        </p:nvPicPr>
        <p:blipFill>
          <a:blip r:embed="rId2" cstate="print"/>
          <a:srcRect/>
          <a:stretch>
            <a:fillRect/>
          </a:stretch>
        </p:blipFill>
        <p:spPr bwMode="auto">
          <a:xfrm>
            <a:off x="685800" y="5105400"/>
            <a:ext cx="1939925" cy="1292225"/>
          </a:xfrm>
          <a:prstGeom prst="rect">
            <a:avLst/>
          </a:prstGeom>
          <a:noFill/>
        </p:spPr>
      </p:pic>
      <p:pic>
        <p:nvPicPr>
          <p:cNvPr id="5" name="Picture 2" descr="C:\Users\CeCe\AppData\Local\Microsoft\Windows\Temporary Internet Files\Content.IE5\ONA9RQ8X\MC900438229[1].wmf"/>
          <p:cNvPicPr>
            <a:picLocks noChangeAspect="1" noChangeArrowheads="1"/>
          </p:cNvPicPr>
          <p:nvPr/>
        </p:nvPicPr>
        <p:blipFill>
          <a:blip r:embed="rId2" cstate="print"/>
          <a:srcRect/>
          <a:stretch>
            <a:fillRect/>
          </a:stretch>
        </p:blipFill>
        <p:spPr bwMode="auto">
          <a:xfrm>
            <a:off x="3352800" y="5105400"/>
            <a:ext cx="1939925" cy="1292225"/>
          </a:xfrm>
          <a:prstGeom prst="rect">
            <a:avLst/>
          </a:prstGeom>
          <a:noFill/>
        </p:spPr>
      </p:pic>
      <p:pic>
        <p:nvPicPr>
          <p:cNvPr id="6" name="Picture 2" descr="C:\Users\CeCe\AppData\Local\Microsoft\Windows\Temporary Internet Files\Content.IE5\ONA9RQ8X\MC900438229[1].wmf"/>
          <p:cNvPicPr>
            <a:picLocks noChangeAspect="1" noChangeArrowheads="1"/>
          </p:cNvPicPr>
          <p:nvPr/>
        </p:nvPicPr>
        <p:blipFill>
          <a:blip r:embed="rId2" cstate="print"/>
          <a:srcRect/>
          <a:stretch>
            <a:fillRect/>
          </a:stretch>
        </p:blipFill>
        <p:spPr bwMode="auto">
          <a:xfrm>
            <a:off x="5867400" y="5105400"/>
            <a:ext cx="1939925" cy="12922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normAutofit/>
          </a:bodyPr>
          <a:lstStyle/>
          <a:p>
            <a:pPr algn="ctr"/>
            <a:r>
              <a:rPr lang="en-US" dirty="0" smtClean="0"/>
              <a:t>Love and Logic Tip #2</a:t>
            </a:r>
            <a:br>
              <a:rPr lang="en-US" dirty="0" smtClean="0"/>
            </a:br>
            <a:r>
              <a:rPr lang="en-US" dirty="0" smtClean="0"/>
              <a:t>How to Destroy the Teaching Value of a Logical Consequence</a:t>
            </a:r>
            <a:endParaRPr lang="en-US" dirty="0"/>
          </a:p>
        </p:txBody>
      </p:sp>
      <p:sp>
        <p:nvSpPr>
          <p:cNvPr id="3" name="TextBox 2"/>
          <p:cNvSpPr txBox="1"/>
          <p:nvPr/>
        </p:nvSpPr>
        <p:spPr>
          <a:xfrm>
            <a:off x="533400" y="1828800"/>
            <a:ext cx="8001000" cy="3416320"/>
          </a:xfrm>
          <a:prstGeom prst="rect">
            <a:avLst/>
          </a:prstGeom>
          <a:noFill/>
        </p:spPr>
        <p:txBody>
          <a:bodyPr wrap="square" rtlCol="0">
            <a:spAutoFit/>
          </a:bodyPr>
          <a:lstStyle/>
          <a:p>
            <a:pPr>
              <a:buFont typeface="Arial" pitchFamily="34" charset="0"/>
              <a:buChar char="•"/>
            </a:pPr>
            <a:r>
              <a:rPr lang="en-US" dirty="0"/>
              <a:t> </a:t>
            </a:r>
            <a:r>
              <a:rPr lang="en-US" dirty="0" smtClean="0"/>
              <a:t>What is a Logical Consequence?</a:t>
            </a:r>
          </a:p>
          <a:p>
            <a:pPr>
              <a:buFont typeface="Arial" pitchFamily="34" charset="0"/>
              <a:buChar char="•"/>
            </a:pPr>
            <a:endParaRPr lang="en-US" dirty="0"/>
          </a:p>
          <a:p>
            <a:pPr>
              <a:buFont typeface="Arial" pitchFamily="34" charset="0"/>
              <a:buChar char="•"/>
            </a:pPr>
            <a:r>
              <a:rPr lang="en-US" dirty="0" smtClean="0"/>
              <a:t> When delivering consequences, an adult must use empathy.</a:t>
            </a:r>
          </a:p>
          <a:p>
            <a:pPr>
              <a:buFont typeface="Arial" pitchFamily="34" charset="0"/>
              <a:buChar char="•"/>
            </a:pPr>
            <a:endParaRPr lang="en-US" dirty="0"/>
          </a:p>
          <a:p>
            <a:pPr>
              <a:buFont typeface="Arial" pitchFamily="34" charset="0"/>
              <a:buChar char="•"/>
            </a:pPr>
            <a:r>
              <a:rPr lang="en-US" dirty="0" smtClean="0"/>
              <a:t> Never show your anger or disgust when giving a child a consequence</a:t>
            </a:r>
          </a:p>
          <a:p>
            <a:pPr>
              <a:buFont typeface="Arial" pitchFamily="34" charset="0"/>
              <a:buChar char="•"/>
            </a:pPr>
            <a:endParaRPr lang="en-US" dirty="0"/>
          </a:p>
          <a:p>
            <a:pPr>
              <a:buFont typeface="Arial" pitchFamily="34" charset="0"/>
              <a:buChar char="•"/>
            </a:pPr>
            <a:r>
              <a:rPr lang="en-US" dirty="0"/>
              <a:t> </a:t>
            </a:r>
            <a:r>
              <a:rPr lang="en-US" dirty="0" smtClean="0"/>
              <a:t>Don’t talk too much, lecture, or explain the consequence’s value</a:t>
            </a:r>
          </a:p>
          <a:p>
            <a:pPr>
              <a:buFont typeface="Arial" pitchFamily="34" charset="0"/>
              <a:buChar char="•"/>
            </a:pPr>
            <a:endParaRPr lang="en-US" dirty="0"/>
          </a:p>
          <a:p>
            <a:pPr>
              <a:buFont typeface="Arial" pitchFamily="34" charset="0"/>
              <a:buChar char="•"/>
            </a:pPr>
            <a:r>
              <a:rPr lang="en-US" dirty="0" smtClean="0"/>
              <a:t> Always follow through with consequences; Do not feel sorry and give in</a:t>
            </a:r>
          </a:p>
          <a:p>
            <a:pPr>
              <a:buFont typeface="Arial" pitchFamily="34" charset="0"/>
              <a:buChar char="•"/>
            </a:pPr>
            <a:endParaRPr lang="en-US" dirty="0"/>
          </a:p>
          <a:p>
            <a:pPr>
              <a:buFont typeface="Arial" pitchFamily="34" charset="0"/>
              <a:buChar char="•"/>
            </a:pPr>
            <a:r>
              <a:rPr lang="en-US" dirty="0" smtClean="0"/>
              <a:t> Do not come up with consequences as a way to “get even” or retaliate for the child’s behavior</a:t>
            </a:r>
          </a:p>
        </p:txBody>
      </p:sp>
      <p:pic>
        <p:nvPicPr>
          <p:cNvPr id="14339" name="Picture 3" descr="C:\Users\CeCe\AppData\Local\Microsoft\Windows\Temporary Internet Files\Content.IE5\Y8C77DEZ\MC900442088[1].wmf"/>
          <p:cNvPicPr>
            <a:picLocks noChangeAspect="1" noChangeArrowheads="1"/>
          </p:cNvPicPr>
          <p:nvPr/>
        </p:nvPicPr>
        <p:blipFill>
          <a:blip r:embed="rId2" cstate="print"/>
          <a:srcRect/>
          <a:stretch>
            <a:fillRect/>
          </a:stretch>
        </p:blipFill>
        <p:spPr bwMode="auto">
          <a:xfrm>
            <a:off x="2057400" y="5257800"/>
            <a:ext cx="4495800" cy="137329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lstStyle/>
          <a:p>
            <a:pPr algn="ctr"/>
            <a:r>
              <a:rPr lang="en-US" dirty="0" smtClean="0"/>
              <a:t>Love and Logic Tip #3</a:t>
            </a:r>
            <a:br>
              <a:rPr lang="en-US" dirty="0" smtClean="0"/>
            </a:br>
            <a:r>
              <a:rPr lang="en-US" dirty="0" smtClean="0"/>
              <a:t>Rules for Giving Choices</a:t>
            </a:r>
            <a:endParaRPr lang="en-US" dirty="0"/>
          </a:p>
        </p:txBody>
      </p:sp>
      <p:sp>
        <p:nvSpPr>
          <p:cNvPr id="3" name="TextBox 2"/>
          <p:cNvSpPr txBox="1"/>
          <p:nvPr/>
        </p:nvSpPr>
        <p:spPr>
          <a:xfrm>
            <a:off x="381000" y="1600200"/>
            <a:ext cx="8229600" cy="4247317"/>
          </a:xfrm>
          <a:prstGeom prst="rect">
            <a:avLst/>
          </a:prstGeom>
          <a:noFill/>
        </p:spPr>
        <p:txBody>
          <a:bodyPr wrap="square" rtlCol="0">
            <a:spAutoFit/>
          </a:bodyPr>
          <a:lstStyle/>
          <a:p>
            <a:pPr>
              <a:buFont typeface="Arial" pitchFamily="34" charset="0"/>
              <a:buChar char="•"/>
            </a:pPr>
            <a:r>
              <a:rPr lang="en-US" dirty="0" smtClean="0"/>
              <a:t> Choices given to a child should only be choices that you like</a:t>
            </a:r>
          </a:p>
          <a:p>
            <a:pPr>
              <a:buFont typeface="Arial" pitchFamily="34" charset="0"/>
              <a:buChar char="•"/>
            </a:pPr>
            <a:endParaRPr lang="en-US" dirty="0"/>
          </a:p>
          <a:p>
            <a:pPr>
              <a:buFont typeface="Arial" pitchFamily="34" charset="0"/>
              <a:buChar char="•"/>
            </a:pPr>
            <a:r>
              <a:rPr lang="en-US" dirty="0" smtClean="0"/>
              <a:t> Never give a choice unless you are willing to let the child experience the consequence </a:t>
            </a:r>
          </a:p>
          <a:p>
            <a:pPr>
              <a:buFont typeface="Arial" pitchFamily="34" charset="0"/>
              <a:buChar char="•"/>
            </a:pPr>
            <a:endParaRPr lang="en-US" dirty="0"/>
          </a:p>
          <a:p>
            <a:pPr>
              <a:buFont typeface="Arial" pitchFamily="34" charset="0"/>
              <a:buChar char="•"/>
            </a:pPr>
            <a:r>
              <a:rPr lang="en-US" dirty="0" smtClean="0"/>
              <a:t> Choices are not to be given when the child’s safety is at risk</a:t>
            </a:r>
          </a:p>
          <a:p>
            <a:pPr>
              <a:buFont typeface="Arial" pitchFamily="34" charset="0"/>
              <a:buChar char="•"/>
            </a:pPr>
            <a:endParaRPr lang="en-US" dirty="0"/>
          </a:p>
          <a:p>
            <a:pPr>
              <a:buFont typeface="Arial" pitchFamily="34" charset="0"/>
              <a:buChar char="•"/>
            </a:pPr>
            <a:r>
              <a:rPr lang="en-US" dirty="0" smtClean="0"/>
              <a:t> If a child doesn’t make a choice in 10 seconds, you need to choose for the child.</a:t>
            </a:r>
          </a:p>
          <a:p>
            <a:pPr>
              <a:buFont typeface="Arial" pitchFamily="34" charset="0"/>
              <a:buChar char="•"/>
            </a:pPr>
            <a:endParaRPr lang="en-US" dirty="0"/>
          </a:p>
          <a:p>
            <a:pPr>
              <a:buFont typeface="Arial" pitchFamily="34" charset="0"/>
              <a:buChar char="•"/>
            </a:pPr>
            <a:r>
              <a:rPr lang="en-US" dirty="0" smtClean="0"/>
              <a:t> The delivery of the choice to the child is important:</a:t>
            </a:r>
          </a:p>
          <a:p>
            <a:pPr lvl="1">
              <a:buFont typeface="Arial" pitchFamily="34" charset="0"/>
              <a:buChar char="•"/>
            </a:pPr>
            <a:r>
              <a:rPr lang="en-US" dirty="0"/>
              <a:t> </a:t>
            </a:r>
            <a:r>
              <a:rPr lang="en-US" dirty="0" smtClean="0"/>
              <a:t> You are welcome to…..</a:t>
            </a:r>
          </a:p>
          <a:p>
            <a:pPr lvl="1">
              <a:buFont typeface="Arial" pitchFamily="34" charset="0"/>
              <a:buChar char="•"/>
            </a:pPr>
            <a:r>
              <a:rPr lang="en-US" dirty="0"/>
              <a:t> </a:t>
            </a:r>
            <a:r>
              <a:rPr lang="en-US" dirty="0" smtClean="0"/>
              <a:t>Feel free to…..</a:t>
            </a:r>
          </a:p>
          <a:p>
            <a:pPr lvl="1">
              <a:buFont typeface="Arial" pitchFamily="34" charset="0"/>
              <a:buChar char="•"/>
            </a:pPr>
            <a:r>
              <a:rPr lang="en-US" dirty="0"/>
              <a:t> </a:t>
            </a:r>
            <a:r>
              <a:rPr lang="en-US" dirty="0" smtClean="0"/>
              <a:t>Would you rather…..</a:t>
            </a:r>
          </a:p>
          <a:p>
            <a:pPr lvl="1">
              <a:buFont typeface="Arial" pitchFamily="34" charset="0"/>
              <a:buChar char="•"/>
            </a:pPr>
            <a:r>
              <a:rPr lang="en-US" dirty="0"/>
              <a:t> </a:t>
            </a:r>
            <a:r>
              <a:rPr lang="en-US" dirty="0" smtClean="0"/>
              <a:t>What would be best for you….</a:t>
            </a:r>
            <a:endParaRPr lang="en-US" dirty="0"/>
          </a:p>
        </p:txBody>
      </p:sp>
      <p:pic>
        <p:nvPicPr>
          <p:cNvPr id="13314" name="Picture 2" descr="C:\Users\CeCe\AppData\Local\Microsoft\Windows\Temporary Internet Files\Content.IE5\YUTKPRQ7\MC900040157[1].wmf"/>
          <p:cNvPicPr>
            <a:picLocks noChangeAspect="1" noChangeArrowheads="1"/>
          </p:cNvPicPr>
          <p:nvPr/>
        </p:nvPicPr>
        <p:blipFill>
          <a:blip r:embed="rId2" cstate="print"/>
          <a:srcRect/>
          <a:stretch>
            <a:fillRect/>
          </a:stretch>
        </p:blipFill>
        <p:spPr bwMode="auto">
          <a:xfrm>
            <a:off x="6705600" y="4114800"/>
            <a:ext cx="1295400" cy="246215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249362"/>
          </a:xfrm>
        </p:spPr>
        <p:txBody>
          <a:bodyPr/>
          <a:lstStyle/>
          <a:p>
            <a:pPr algn="ctr"/>
            <a:r>
              <a:rPr lang="en-US" dirty="0" smtClean="0"/>
              <a:t>Love and Logic Tip #4</a:t>
            </a:r>
            <a:br>
              <a:rPr lang="en-US" dirty="0" smtClean="0"/>
            </a:br>
            <a:r>
              <a:rPr lang="en-US" dirty="0" smtClean="0"/>
              <a:t>Consequences with Empathy</a:t>
            </a:r>
            <a:endParaRPr lang="en-US" dirty="0"/>
          </a:p>
        </p:txBody>
      </p:sp>
      <p:sp>
        <p:nvSpPr>
          <p:cNvPr id="3" name="TextBox 2"/>
          <p:cNvSpPr txBox="1"/>
          <p:nvPr/>
        </p:nvSpPr>
        <p:spPr>
          <a:xfrm>
            <a:off x="457200" y="1676400"/>
            <a:ext cx="8001000" cy="3970318"/>
          </a:xfrm>
          <a:prstGeom prst="rect">
            <a:avLst/>
          </a:prstGeom>
          <a:noFill/>
        </p:spPr>
        <p:txBody>
          <a:bodyPr wrap="square" rtlCol="0">
            <a:spAutoFit/>
          </a:bodyPr>
          <a:lstStyle/>
          <a:p>
            <a:pPr>
              <a:buFont typeface="Arial" pitchFamily="34" charset="0"/>
              <a:buChar char="•"/>
            </a:pPr>
            <a:r>
              <a:rPr lang="en-US" dirty="0" smtClean="0"/>
              <a:t> Children, like adults, learn from their mistakes</a:t>
            </a:r>
          </a:p>
          <a:p>
            <a:pPr>
              <a:buFont typeface="Arial" pitchFamily="34" charset="0"/>
              <a:buChar char="•"/>
            </a:pPr>
            <a:endParaRPr lang="en-US" dirty="0"/>
          </a:p>
          <a:p>
            <a:pPr>
              <a:buFont typeface="Arial" pitchFamily="34" charset="0"/>
              <a:buChar char="•"/>
            </a:pPr>
            <a:r>
              <a:rPr lang="en-US" dirty="0" smtClean="0"/>
              <a:t> To provide optimal learning from mistakes, children must experience consequences and receive empathy from adults in their lives</a:t>
            </a:r>
          </a:p>
          <a:p>
            <a:pPr>
              <a:buFont typeface="Arial" pitchFamily="34" charset="0"/>
              <a:buChar char="•"/>
            </a:pPr>
            <a:endParaRPr lang="en-US" dirty="0"/>
          </a:p>
          <a:p>
            <a:pPr>
              <a:buFont typeface="Arial" pitchFamily="34" charset="0"/>
              <a:buChar char="•"/>
            </a:pPr>
            <a:r>
              <a:rPr lang="en-US" dirty="0" smtClean="0"/>
              <a:t> Many poor choices have natural consequences</a:t>
            </a:r>
          </a:p>
          <a:p>
            <a:pPr>
              <a:buFont typeface="Arial" pitchFamily="34" charset="0"/>
              <a:buChar char="•"/>
            </a:pPr>
            <a:endParaRPr lang="en-US" dirty="0"/>
          </a:p>
          <a:p>
            <a:pPr>
              <a:buFont typeface="Arial" pitchFamily="34" charset="0"/>
              <a:buChar char="•"/>
            </a:pPr>
            <a:r>
              <a:rPr lang="en-US" dirty="0" smtClean="0"/>
              <a:t> When reprimanded by an adult, the learning may be lost</a:t>
            </a:r>
          </a:p>
          <a:p>
            <a:pPr lvl="1">
              <a:buFont typeface="Arial" pitchFamily="34" charset="0"/>
              <a:buChar char="•"/>
            </a:pPr>
            <a:r>
              <a:rPr lang="en-US" dirty="0"/>
              <a:t> </a:t>
            </a:r>
            <a:r>
              <a:rPr lang="en-US" dirty="0" smtClean="0"/>
              <a:t>This happens because the child will deflect anger onto the adult and not experience the sorrow of making the poor choice</a:t>
            </a:r>
          </a:p>
          <a:p>
            <a:pPr>
              <a:buFont typeface="Arial" pitchFamily="34" charset="0"/>
              <a:buChar char="•"/>
            </a:pPr>
            <a:endParaRPr lang="en-US" dirty="0"/>
          </a:p>
          <a:p>
            <a:pPr>
              <a:buFont typeface="Arial" pitchFamily="34" charset="0"/>
              <a:buChar char="•"/>
            </a:pPr>
            <a:r>
              <a:rPr lang="en-US" dirty="0"/>
              <a:t> </a:t>
            </a:r>
            <a:r>
              <a:rPr lang="en-US" dirty="0" smtClean="0"/>
              <a:t>However, when empathy is provided, the likelihood of learning increases</a:t>
            </a:r>
          </a:p>
          <a:p>
            <a:pPr lvl="1">
              <a:buFont typeface="Arial" pitchFamily="34" charset="0"/>
              <a:buChar char="•"/>
            </a:pPr>
            <a:r>
              <a:rPr lang="en-US" dirty="0"/>
              <a:t> </a:t>
            </a:r>
            <a:r>
              <a:rPr lang="en-US" dirty="0" smtClean="0"/>
              <a:t>This puts the “ball back in the child’s court”.  The child can no longer blame the adult for their choice.</a:t>
            </a:r>
            <a:endParaRPr lang="en-US" dirty="0"/>
          </a:p>
        </p:txBody>
      </p:sp>
      <p:pic>
        <p:nvPicPr>
          <p:cNvPr id="12290" name="Picture 2" descr="C:\Users\CeCe\AppData\Local\Microsoft\Windows\Temporary Internet Files\Content.IE5\Y8C77DEZ\MC900324618[1].wmf"/>
          <p:cNvPicPr>
            <a:picLocks noChangeAspect="1" noChangeArrowheads="1"/>
          </p:cNvPicPr>
          <p:nvPr/>
        </p:nvPicPr>
        <p:blipFill>
          <a:blip r:embed="rId2" cstate="print"/>
          <a:srcRect/>
          <a:stretch>
            <a:fillRect/>
          </a:stretch>
        </p:blipFill>
        <p:spPr bwMode="auto">
          <a:xfrm>
            <a:off x="7162800" y="381000"/>
            <a:ext cx="1509674" cy="181874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77962"/>
          </a:xfrm>
        </p:spPr>
        <p:txBody>
          <a:bodyPr>
            <a:normAutofit/>
          </a:bodyPr>
          <a:lstStyle/>
          <a:p>
            <a:pPr algn="ctr"/>
            <a:r>
              <a:rPr lang="en-US" dirty="0" smtClean="0"/>
              <a:t>Love and Logic Tip #5</a:t>
            </a:r>
            <a:br>
              <a:rPr lang="en-US" dirty="0" smtClean="0"/>
            </a:br>
            <a:r>
              <a:rPr lang="en-US" dirty="0" smtClean="0"/>
              <a:t>Guiding Students to Solve Their Own Problems</a:t>
            </a:r>
            <a:endParaRPr lang="en-US" dirty="0"/>
          </a:p>
        </p:txBody>
      </p:sp>
      <p:sp>
        <p:nvSpPr>
          <p:cNvPr id="3" name="TextBox 2"/>
          <p:cNvSpPr txBox="1"/>
          <p:nvPr/>
        </p:nvSpPr>
        <p:spPr>
          <a:xfrm>
            <a:off x="381000" y="1752600"/>
            <a:ext cx="8153400" cy="4524315"/>
          </a:xfrm>
          <a:prstGeom prst="rect">
            <a:avLst/>
          </a:prstGeom>
          <a:noFill/>
        </p:spPr>
        <p:txBody>
          <a:bodyPr wrap="square" rtlCol="0">
            <a:spAutoFit/>
          </a:bodyPr>
          <a:lstStyle/>
          <a:p>
            <a:pPr>
              <a:buFont typeface="Arial" pitchFamily="34" charset="0"/>
              <a:buChar char="•"/>
            </a:pPr>
            <a:r>
              <a:rPr lang="en-US" dirty="0" smtClean="0"/>
              <a:t> Step 1: </a:t>
            </a:r>
            <a:r>
              <a:rPr lang="en-US" dirty="0" smtClean="0"/>
              <a:t>Empathy</a:t>
            </a:r>
          </a:p>
          <a:p>
            <a:pPr lvl="1">
              <a:buFont typeface="Arial" pitchFamily="34" charset="0"/>
              <a:buChar char="•"/>
            </a:pPr>
            <a:r>
              <a:rPr lang="en-US" dirty="0" smtClean="0"/>
              <a:t> </a:t>
            </a:r>
            <a:r>
              <a:rPr lang="en-US" dirty="0" smtClean="0"/>
              <a:t>“Bummer.  I bet that makes you unhappy.”</a:t>
            </a:r>
            <a:endParaRPr lang="en-US" dirty="0" smtClean="0"/>
          </a:p>
          <a:p>
            <a:pPr>
              <a:buFont typeface="Arial" pitchFamily="34" charset="0"/>
              <a:buChar char="•"/>
            </a:pPr>
            <a:endParaRPr lang="en-US" dirty="0"/>
          </a:p>
          <a:p>
            <a:pPr>
              <a:buFont typeface="Arial" pitchFamily="34" charset="0"/>
              <a:buChar char="•"/>
            </a:pPr>
            <a:r>
              <a:rPr lang="en-US" dirty="0" smtClean="0"/>
              <a:t> Step 2: Send the “Power Message</a:t>
            </a:r>
            <a:r>
              <a:rPr lang="en-US" dirty="0" smtClean="0"/>
              <a:t>”</a:t>
            </a:r>
          </a:p>
          <a:p>
            <a:pPr lvl="1">
              <a:buFont typeface="Arial" pitchFamily="34" charset="0"/>
              <a:buChar char="•"/>
            </a:pPr>
            <a:r>
              <a:rPr lang="en-US" dirty="0" smtClean="0"/>
              <a:t> </a:t>
            </a:r>
            <a:r>
              <a:rPr lang="en-US" dirty="0" smtClean="0"/>
              <a:t>“What do you think you are going to do?  I would like to hear your ideas.”</a:t>
            </a:r>
            <a:endParaRPr lang="en-US" dirty="0" smtClean="0"/>
          </a:p>
          <a:p>
            <a:pPr>
              <a:buFont typeface="Arial" pitchFamily="34" charset="0"/>
              <a:buChar char="•"/>
            </a:pPr>
            <a:endParaRPr lang="en-US" dirty="0"/>
          </a:p>
          <a:p>
            <a:pPr>
              <a:buFont typeface="Arial" pitchFamily="34" charset="0"/>
              <a:buChar char="•"/>
            </a:pPr>
            <a:r>
              <a:rPr lang="en-US" dirty="0" smtClean="0"/>
              <a:t> Step 3: Offer </a:t>
            </a:r>
            <a:r>
              <a:rPr lang="en-US" dirty="0" smtClean="0"/>
              <a:t>Choices</a:t>
            </a:r>
          </a:p>
          <a:p>
            <a:pPr lvl="1">
              <a:buFont typeface="Arial" pitchFamily="34" charset="0"/>
              <a:buChar char="•"/>
            </a:pPr>
            <a:r>
              <a:rPr lang="en-US" dirty="0" smtClean="0"/>
              <a:t> “Would you like to know what other kids have done?”</a:t>
            </a:r>
            <a:endParaRPr lang="en-US" dirty="0" smtClean="0"/>
          </a:p>
          <a:p>
            <a:pPr>
              <a:buFont typeface="Arial" pitchFamily="34" charset="0"/>
              <a:buChar char="•"/>
            </a:pPr>
            <a:endParaRPr lang="en-US" dirty="0"/>
          </a:p>
          <a:p>
            <a:pPr>
              <a:buFont typeface="Arial" pitchFamily="34" charset="0"/>
              <a:buChar char="•"/>
            </a:pPr>
            <a:r>
              <a:rPr lang="en-US" dirty="0" smtClean="0"/>
              <a:t> Step 4: Have the Student State the </a:t>
            </a:r>
            <a:r>
              <a:rPr lang="en-US" dirty="0" smtClean="0"/>
              <a:t>Consequences</a:t>
            </a:r>
          </a:p>
          <a:p>
            <a:pPr lvl="1">
              <a:buFont typeface="Arial" pitchFamily="34" charset="0"/>
              <a:buChar char="•"/>
            </a:pPr>
            <a:r>
              <a:rPr lang="en-US" dirty="0" smtClean="0"/>
              <a:t> </a:t>
            </a:r>
            <a:r>
              <a:rPr lang="en-US" dirty="0" smtClean="0"/>
              <a:t>“And how will that work?”</a:t>
            </a:r>
            <a:endParaRPr lang="en-US" dirty="0" smtClean="0"/>
          </a:p>
          <a:p>
            <a:pPr>
              <a:buFont typeface="Arial" pitchFamily="34" charset="0"/>
              <a:buChar char="•"/>
            </a:pPr>
            <a:endParaRPr lang="en-US" dirty="0"/>
          </a:p>
          <a:p>
            <a:pPr>
              <a:buFont typeface="Arial" pitchFamily="34" charset="0"/>
              <a:buChar char="•"/>
            </a:pPr>
            <a:r>
              <a:rPr lang="en-US" dirty="0" smtClean="0"/>
              <a:t> Step 5: Give the Permission for the Student to Either Solve the Problem or Not Solve the </a:t>
            </a:r>
            <a:r>
              <a:rPr lang="en-US" dirty="0" smtClean="0"/>
              <a:t>Problem</a:t>
            </a:r>
          </a:p>
          <a:p>
            <a:pPr lvl="1">
              <a:buFont typeface="Arial" pitchFamily="34" charset="0"/>
              <a:buChar char="•"/>
            </a:pPr>
            <a:r>
              <a:rPr lang="en-US" dirty="0" smtClean="0"/>
              <a:t> </a:t>
            </a:r>
            <a:r>
              <a:rPr lang="en-US" dirty="0" smtClean="0"/>
              <a:t>“Good Luck, I hope that works out!”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normAutofit/>
          </a:bodyPr>
          <a:lstStyle/>
          <a:p>
            <a:pPr algn="ctr"/>
            <a:r>
              <a:rPr lang="en-US" dirty="0" smtClean="0"/>
              <a:t>Love and Logic Tip #6A</a:t>
            </a:r>
            <a:br>
              <a:rPr lang="en-US" dirty="0" smtClean="0"/>
            </a:br>
            <a:r>
              <a:rPr lang="en-US" dirty="0" smtClean="0"/>
              <a:t>Using Negative Assertion</a:t>
            </a:r>
            <a:r>
              <a:rPr lang="en-US" dirty="0" smtClean="0"/>
              <a:t/>
            </a:r>
            <a:br>
              <a:rPr lang="en-US" dirty="0" smtClean="0"/>
            </a:br>
            <a:endParaRPr lang="en-US" dirty="0"/>
          </a:p>
        </p:txBody>
      </p:sp>
      <p:sp>
        <p:nvSpPr>
          <p:cNvPr id="3" name="TextBox 2"/>
          <p:cNvSpPr txBox="1"/>
          <p:nvPr/>
        </p:nvSpPr>
        <p:spPr>
          <a:xfrm>
            <a:off x="228600" y="1524000"/>
            <a:ext cx="8458200" cy="1200329"/>
          </a:xfrm>
          <a:prstGeom prst="rect">
            <a:avLst/>
          </a:prstGeom>
          <a:noFill/>
        </p:spPr>
        <p:txBody>
          <a:bodyPr wrap="square" rtlCol="0">
            <a:spAutoFit/>
          </a:bodyPr>
          <a:lstStyle/>
          <a:p>
            <a:pPr>
              <a:buFont typeface="Arial" pitchFamily="34" charset="0"/>
              <a:buChar char="•"/>
            </a:pPr>
            <a:r>
              <a:rPr lang="en-US" dirty="0" smtClean="0"/>
              <a:t> It is difficult for a student to continue a power struggle, when the teacher won’t play his or her game.  Negative assertion is a tool used to diffuse the power play.</a:t>
            </a:r>
          </a:p>
          <a:p>
            <a:pPr lvl="1">
              <a:buFont typeface="Arial" pitchFamily="34" charset="0"/>
              <a:buChar char="•"/>
            </a:pPr>
            <a:r>
              <a:rPr lang="en-US" dirty="0" smtClean="0"/>
              <a:t> </a:t>
            </a:r>
            <a:r>
              <a:rPr lang="en-US" dirty="0" smtClean="0"/>
              <a:t>“I know….what did I say.”</a:t>
            </a:r>
            <a:endParaRPr lang="en-US" dirty="0"/>
          </a:p>
        </p:txBody>
      </p:sp>
      <p:pic>
        <p:nvPicPr>
          <p:cNvPr id="11266" name="Picture 2" descr="C:\Users\CeCe\AppData\Local\Microsoft\Windows\Temporary Internet Files\Content.IE5\YUTKPRQ7\MC900242001[1].wmf"/>
          <p:cNvPicPr>
            <a:picLocks noChangeAspect="1" noChangeArrowheads="1"/>
          </p:cNvPicPr>
          <p:nvPr/>
        </p:nvPicPr>
        <p:blipFill>
          <a:blip r:embed="rId2" cstate="print"/>
          <a:srcRect/>
          <a:stretch>
            <a:fillRect/>
          </a:stretch>
        </p:blipFill>
        <p:spPr bwMode="auto">
          <a:xfrm>
            <a:off x="3429000" y="2971800"/>
            <a:ext cx="2396643" cy="268418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06562"/>
          </a:xfrm>
        </p:spPr>
        <p:txBody>
          <a:bodyPr>
            <a:normAutofit/>
          </a:bodyPr>
          <a:lstStyle/>
          <a:p>
            <a:pPr algn="ctr"/>
            <a:r>
              <a:rPr lang="en-US" dirty="0" smtClean="0"/>
              <a:t>Love and Logic Tip #6B</a:t>
            </a:r>
            <a:br>
              <a:rPr lang="en-US" dirty="0" smtClean="0"/>
            </a:br>
            <a:r>
              <a:rPr lang="en-US" dirty="0" smtClean="0"/>
              <a:t>Using Negative Assertion and Broken Record</a:t>
            </a:r>
            <a:endParaRPr lang="en-US" dirty="0"/>
          </a:p>
        </p:txBody>
      </p:sp>
      <p:sp>
        <p:nvSpPr>
          <p:cNvPr id="3" name="TextBox 2"/>
          <p:cNvSpPr txBox="1"/>
          <p:nvPr/>
        </p:nvSpPr>
        <p:spPr>
          <a:xfrm>
            <a:off x="304800" y="1981200"/>
            <a:ext cx="8305800" cy="369332"/>
          </a:xfrm>
          <a:prstGeom prst="rect">
            <a:avLst/>
          </a:prstGeom>
          <a:noFill/>
        </p:spPr>
        <p:txBody>
          <a:bodyPr wrap="square" rtlCol="0">
            <a:spAutoFit/>
          </a:bodyPr>
          <a:lstStyle/>
          <a:p>
            <a:pPr>
              <a:buFont typeface="Arial" pitchFamily="34" charset="0"/>
              <a:buChar char="•"/>
            </a:pPr>
            <a:r>
              <a:rPr lang="en-US" dirty="0" smtClean="0"/>
              <a:t> Continue to use negative assertion to avoid power struggle with child.</a:t>
            </a:r>
            <a:endParaRPr lang="en-US" dirty="0"/>
          </a:p>
        </p:txBody>
      </p:sp>
      <p:pic>
        <p:nvPicPr>
          <p:cNvPr id="10242" name="Picture 2" descr="C:\Users\CeCe\AppData\Local\Microsoft\Windows\Temporary Internet Files\Content.IE5\Y8C77DEZ\MC900319314[1].wmf"/>
          <p:cNvPicPr>
            <a:picLocks noChangeAspect="1" noChangeArrowheads="1"/>
          </p:cNvPicPr>
          <p:nvPr/>
        </p:nvPicPr>
        <p:blipFill>
          <a:blip r:embed="rId2" cstate="print"/>
          <a:srcRect/>
          <a:stretch>
            <a:fillRect/>
          </a:stretch>
        </p:blipFill>
        <p:spPr bwMode="auto">
          <a:xfrm>
            <a:off x="3048000" y="2971800"/>
            <a:ext cx="2736342" cy="265363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54162"/>
          </a:xfrm>
        </p:spPr>
        <p:txBody>
          <a:bodyPr>
            <a:normAutofit/>
          </a:bodyPr>
          <a:lstStyle/>
          <a:p>
            <a:pPr algn="ctr"/>
            <a:r>
              <a:rPr lang="en-US" dirty="0" smtClean="0"/>
              <a:t>Love and Logic Tip #7</a:t>
            </a:r>
            <a:br>
              <a:rPr lang="en-US" dirty="0" smtClean="0"/>
            </a:br>
            <a:r>
              <a:rPr lang="en-US" dirty="0" smtClean="0"/>
              <a:t>Gaining Control by Giving Some Away</a:t>
            </a:r>
            <a:endParaRPr lang="en-US" dirty="0"/>
          </a:p>
        </p:txBody>
      </p:sp>
      <p:sp>
        <p:nvSpPr>
          <p:cNvPr id="5" name="TextBox 4"/>
          <p:cNvSpPr txBox="1"/>
          <p:nvPr/>
        </p:nvSpPr>
        <p:spPr>
          <a:xfrm>
            <a:off x="685800" y="1905000"/>
            <a:ext cx="7543800" cy="3970318"/>
          </a:xfrm>
          <a:prstGeom prst="rect">
            <a:avLst/>
          </a:prstGeom>
          <a:noFill/>
        </p:spPr>
        <p:txBody>
          <a:bodyPr wrap="square" rtlCol="0">
            <a:spAutoFit/>
          </a:bodyPr>
          <a:lstStyle/>
          <a:p>
            <a:pPr>
              <a:buFont typeface="Arial" pitchFamily="34" charset="0"/>
              <a:buChar char="•"/>
            </a:pPr>
            <a:r>
              <a:rPr lang="en-US" dirty="0" smtClean="0"/>
              <a:t> Giving a child choices and control over his/her life can, in turn, give an adult more control.</a:t>
            </a:r>
          </a:p>
          <a:p>
            <a:pPr>
              <a:buFont typeface="Arial" pitchFamily="34" charset="0"/>
              <a:buChar char="•"/>
            </a:pPr>
            <a:endParaRPr lang="en-US" dirty="0" smtClean="0"/>
          </a:p>
          <a:p>
            <a:pPr>
              <a:buFont typeface="Arial" pitchFamily="34" charset="0"/>
              <a:buChar char="•"/>
            </a:pPr>
            <a:r>
              <a:rPr lang="en-US" dirty="0" smtClean="0"/>
              <a:t> Give children plenty of choices throughout the day that can help them gain control.</a:t>
            </a:r>
          </a:p>
          <a:p>
            <a:pPr>
              <a:buFont typeface="Arial" pitchFamily="34" charset="0"/>
              <a:buChar char="•"/>
            </a:pPr>
            <a:endParaRPr lang="en-US" dirty="0" smtClean="0"/>
          </a:p>
          <a:p>
            <a:pPr>
              <a:buFont typeface="Arial" pitchFamily="34" charset="0"/>
              <a:buChar char="•"/>
            </a:pPr>
            <a:r>
              <a:rPr lang="en-US" dirty="0" smtClean="0"/>
              <a:t> Children gain confidence and autonomy by making small choices throughout their day.</a:t>
            </a:r>
          </a:p>
          <a:p>
            <a:pPr>
              <a:buFont typeface="Arial" pitchFamily="34" charset="0"/>
              <a:buChar char="•"/>
            </a:pPr>
            <a:endParaRPr lang="en-US" dirty="0" smtClean="0"/>
          </a:p>
          <a:p>
            <a:pPr>
              <a:buFont typeface="Arial" pitchFamily="34" charset="0"/>
              <a:buChar char="•"/>
            </a:pPr>
            <a:r>
              <a:rPr lang="en-US" dirty="0" smtClean="0"/>
              <a:t> Giving choices when it is unimportant will increase the likelihood of compliance when it matters most.</a:t>
            </a:r>
          </a:p>
          <a:p>
            <a:pPr>
              <a:buFont typeface="Arial" pitchFamily="34" charset="0"/>
              <a:buChar char="•"/>
            </a:pPr>
            <a:endParaRPr lang="en-US" dirty="0" smtClean="0"/>
          </a:p>
          <a:p>
            <a:pPr>
              <a:buFont typeface="Arial" pitchFamily="34" charset="0"/>
              <a:buChar char="•"/>
            </a:pPr>
            <a:r>
              <a:rPr lang="en-US" dirty="0" smtClean="0"/>
              <a:t> Teachers can give away small amounts of control throughout daily routines in order to gain control of the children in their care.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118</TotalTime>
  <Words>1675</Words>
  <Application>Microsoft Office PowerPoint</Application>
  <PresentationFormat>On-screen Show (4:3)</PresentationFormat>
  <Paragraphs>201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Love and Logic  in the Early Childhood Classroom</vt:lpstr>
      <vt:lpstr>Love and Logic Tip #1 Dealing with Power Struggles</vt:lpstr>
      <vt:lpstr>Love and Logic Tip #2 How to Destroy the Teaching Value of a Logical Consequence</vt:lpstr>
      <vt:lpstr>Love and Logic Tip #3 Rules for Giving Choices</vt:lpstr>
      <vt:lpstr>Love and Logic Tip #4 Consequences with Empathy</vt:lpstr>
      <vt:lpstr>Love and Logic Tip #5 Guiding Students to Solve Their Own Problems</vt:lpstr>
      <vt:lpstr>Love and Logic Tip #6A Using Negative Assertion </vt:lpstr>
      <vt:lpstr>Love and Logic Tip #6B Using Negative Assertion and Broken Record</vt:lpstr>
      <vt:lpstr>Love and Logic Tip #7 Gaining Control by Giving Some Away</vt:lpstr>
      <vt:lpstr>Love and Logic Tip #8 Thinking Words and Fighting Words</vt:lpstr>
      <vt:lpstr>Love and Logic Tip #9 Choices vs. Threats</vt:lpstr>
      <vt:lpstr>Love and Logic Tip #10 Possible Choices in an Early Childhood Classroom</vt:lpstr>
      <vt:lpstr>Love and Logic Tip #11 Punishment vs. Discipline</vt:lpstr>
      <vt:lpstr>Love and Logic Tip #12 Four Steps to Responsibility</vt:lpstr>
      <vt:lpstr>Love and Logic Tip #13 Styles of Teaching</vt:lpstr>
      <vt:lpstr>Love and Logic Tip #14 Affordable Price Tags</vt:lpstr>
      <vt:lpstr>Love and Logic Tip #15 A Core of Beliefs</vt:lpstr>
      <vt:lpstr>Love and Logic Tip #16 When Consequences Don’t Work</vt:lpstr>
      <vt:lpstr>Love and Logic Tip #17 Setting Limits </vt:lpstr>
      <vt:lpstr>Love and Logic Tip  Wrap Up and Discussion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and Logic  in the Early Childhood Classroom</dc:title>
  <dc:creator>Cecelia Courter</dc:creator>
  <cp:lastModifiedBy>Cecelia Courter</cp:lastModifiedBy>
  <cp:revision>3</cp:revision>
  <dcterms:created xsi:type="dcterms:W3CDTF">2010-11-23T21:13:36Z</dcterms:created>
  <dcterms:modified xsi:type="dcterms:W3CDTF">2010-11-24T03:44:41Z</dcterms:modified>
</cp:coreProperties>
</file>