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4" r:id="rId2"/>
    <p:sldId id="265" r:id="rId3"/>
    <p:sldId id="256" r:id="rId4"/>
    <p:sldId id="257" r:id="rId5"/>
    <p:sldId id="258" r:id="rId6"/>
    <p:sldId id="259" r:id="rId7"/>
    <p:sldId id="260" r:id="rId8"/>
    <p:sldId id="261" r:id="rId9"/>
    <p:sldId id="262" r:id="rId10"/>
    <p:sldId id="263" r:id="rId11"/>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40E5DAF2-BE21-406D-8F95-1D3C76945000}" type="datetimeFigureOut">
              <a:rPr lang="en-US" smtClean="0"/>
              <a:t>12/2/2010</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EC1BFAA1-1E2B-4060-87AA-3FD07DCBB18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05079E1C-6044-4314-A80E-F00BBF4F7840}" type="datetimeFigureOut">
              <a:rPr lang="en-US" smtClean="0"/>
              <a:t>12/2/2010</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B6418060-4D98-4237-89CA-4121F86A98B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418060-4D98-4237-89CA-4121F86A98B9}"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418060-4D98-4237-89CA-4121F86A98B9}"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418060-4D98-4237-89CA-4121F86A98B9}"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418060-4D98-4237-89CA-4121F86A98B9}"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418060-4D98-4237-89CA-4121F86A98B9}"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418060-4D98-4237-89CA-4121F86A98B9}"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7489015-C63C-42F9-B392-F569454CFB94}" type="datetimeFigureOut">
              <a:rPr lang="en-US" smtClean="0"/>
              <a:pPr/>
              <a:t>12/2/2010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947F8DA-C458-47D0-AB82-40CE84B4A28D}" type="slidenum">
              <a:rPr lang="en-US" smtClean="0"/>
              <a:pPr/>
              <a:t>‹#›</a:t>
            </a:fld>
            <a:endParaRPr lang="en-US"/>
          </a:p>
        </p:txBody>
      </p:sp>
    </p:spTree>
  </p:cSld>
  <p:clrMapOvr>
    <a:masterClrMapping/>
  </p:clrMapOvr>
  <p:transition spd="slow">
    <p:fade thruBlk="1"/>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489015-C63C-42F9-B392-F569454CFB94}" type="datetimeFigureOut">
              <a:rPr lang="en-US" smtClean="0"/>
              <a:pPr/>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7F8DA-C458-47D0-AB82-40CE84B4A28D}" type="slidenum">
              <a:rPr lang="en-US" smtClean="0"/>
              <a:pPr/>
              <a:t>‹#›</a:t>
            </a:fld>
            <a:endParaRPr lang="en-US"/>
          </a:p>
        </p:txBody>
      </p:sp>
    </p:spTree>
  </p:cSld>
  <p:clrMapOvr>
    <a:masterClrMapping/>
  </p:clrMapOvr>
  <p:transition spd="slow">
    <p:fade thruBlk="1"/>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489015-C63C-42F9-B392-F569454CFB94}" type="datetimeFigureOut">
              <a:rPr lang="en-US" smtClean="0"/>
              <a:pPr/>
              <a:t>12/2/2010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47F8DA-C458-47D0-AB82-40CE84B4A28D}" type="slidenum">
              <a:rPr lang="en-US" smtClean="0"/>
              <a:pPr/>
              <a:t>‹#›</a:t>
            </a:fld>
            <a:endParaRPr lang="en-US"/>
          </a:p>
        </p:txBody>
      </p:sp>
    </p:spTree>
  </p:cSld>
  <p:clrMapOvr>
    <a:masterClrMapping/>
  </p:clrMapOvr>
  <p:transition spd="slow">
    <p:fade thruBlk="1"/>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7489015-C63C-42F9-B392-F569454CFB94}" type="datetimeFigureOut">
              <a:rPr lang="en-US" smtClean="0"/>
              <a:pPr/>
              <a:t>12/2/2010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947F8DA-C458-47D0-AB82-40CE84B4A28D}" type="slidenum">
              <a:rPr lang="en-US" smtClean="0"/>
              <a:pPr/>
              <a:t>‹#›</a:t>
            </a:fld>
            <a:endParaRPr lang="en-US"/>
          </a:p>
        </p:txBody>
      </p:sp>
    </p:spTree>
  </p:cSld>
  <p:clrMapOvr>
    <a:masterClrMapping/>
  </p:clrMapOvr>
  <p:transition spd="slow">
    <p:fade thruBlk="1"/>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7489015-C63C-42F9-B392-F569454CFB94}" type="datetimeFigureOut">
              <a:rPr lang="en-US" smtClean="0"/>
              <a:pPr/>
              <a:t>12/2/2010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947F8DA-C458-47D0-AB82-40CE84B4A28D}"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slow">
    <p:fade thruBlk="1"/>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7489015-C63C-42F9-B392-F569454CFB94}" type="datetimeFigureOut">
              <a:rPr lang="en-US" smtClean="0"/>
              <a:pPr/>
              <a:t>12/2/2010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947F8DA-C458-47D0-AB82-40CE84B4A28D}" type="slidenum">
              <a:rPr lang="en-US" smtClean="0"/>
              <a:pPr/>
              <a:t>‹#›</a:t>
            </a:fld>
            <a:endParaRPr lang="en-US"/>
          </a:p>
        </p:txBody>
      </p:sp>
    </p:spTree>
  </p:cSld>
  <p:clrMapOvr>
    <a:masterClrMapping/>
  </p:clrMapOvr>
  <p:transition spd="slow">
    <p:fade thruBlk="1"/>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7489015-C63C-42F9-B392-F569454CFB94}" type="datetimeFigureOut">
              <a:rPr lang="en-US" smtClean="0"/>
              <a:pPr/>
              <a:t>12/2/2010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947F8DA-C458-47D0-AB82-40CE84B4A2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thruBlk="1"/>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489015-C63C-42F9-B392-F569454CFB94}" type="datetimeFigureOut">
              <a:rPr lang="en-US" smtClean="0"/>
              <a:pPr/>
              <a:t>12/2/2010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47F8DA-C458-47D0-AB82-40CE84B4A28D}" type="slidenum">
              <a:rPr lang="en-US" smtClean="0"/>
              <a:pPr/>
              <a:t>‹#›</a:t>
            </a:fld>
            <a:endParaRPr lang="en-US"/>
          </a:p>
        </p:txBody>
      </p:sp>
    </p:spTree>
  </p:cSld>
  <p:clrMapOvr>
    <a:masterClrMapping/>
  </p:clrMapOvr>
  <p:transition spd="slow">
    <p:fade thruBlk="1"/>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7489015-C63C-42F9-B392-F569454CFB94}" type="datetimeFigureOut">
              <a:rPr lang="en-US" smtClean="0"/>
              <a:pPr/>
              <a:t>12/2/2010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947F8DA-C458-47D0-AB82-40CE84B4A28D}" type="slidenum">
              <a:rPr lang="en-US" smtClean="0"/>
              <a:pPr/>
              <a:t>‹#›</a:t>
            </a:fld>
            <a:endParaRPr lang="en-US"/>
          </a:p>
        </p:txBody>
      </p:sp>
    </p:spTree>
  </p:cSld>
  <p:clrMapOvr>
    <a:masterClrMapping/>
  </p:clrMapOvr>
  <p:transition spd="slow">
    <p:fade thruBlk="1"/>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7489015-C63C-42F9-B392-F569454CFB94}" type="datetimeFigureOut">
              <a:rPr lang="en-US" smtClean="0"/>
              <a:pPr/>
              <a:t>12/2/2010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947F8DA-C458-47D0-AB82-40CE84B4A2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thruBlk="1"/>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7489015-C63C-42F9-B392-F569454CFB94}" type="datetimeFigureOut">
              <a:rPr lang="en-US" smtClean="0"/>
              <a:pPr/>
              <a:t>12/2/2010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947F8DA-C458-47D0-AB82-40CE84B4A28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thruBlk="1"/>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7489015-C63C-42F9-B392-F569454CFB94}" type="datetimeFigureOut">
              <a:rPr lang="en-US" smtClean="0"/>
              <a:pPr/>
              <a:t>12/2/2010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947F8DA-C458-47D0-AB82-40CE84B4A28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thruBlk="1"/>
    <p:sndAc>
      <p:stSnd>
        <p:snd r:embed="rId13" name="arrow.wav"/>
      </p:stSnd>
    </p:sndAc>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audio" Target="../media/audio1.wav"/><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494506"/>
          </a:xfrm>
        </p:spPr>
        <p:txBody>
          <a:bodyPr>
            <a:noAutofit/>
          </a:bodyPr>
          <a:lstStyle/>
          <a:p>
            <a:pPr algn="ctr"/>
            <a:r>
              <a:rPr lang="en-US" sz="2800" dirty="0" smtClean="0"/>
              <a:t>A Child’s Ten Commandments to Parents by Dr. Kevin Leman</a:t>
            </a:r>
            <a:endParaRPr lang="en-US" sz="2800" dirty="0"/>
          </a:p>
        </p:txBody>
      </p:sp>
      <p:sp>
        <p:nvSpPr>
          <p:cNvPr id="5" name="TextBox 4"/>
          <p:cNvSpPr txBox="1"/>
          <p:nvPr/>
        </p:nvSpPr>
        <p:spPr>
          <a:xfrm>
            <a:off x="533400" y="1295400"/>
            <a:ext cx="8077200" cy="5632311"/>
          </a:xfrm>
          <a:prstGeom prst="rect">
            <a:avLst/>
          </a:prstGeom>
          <a:noFill/>
        </p:spPr>
        <p:txBody>
          <a:bodyPr wrap="square" rtlCol="0">
            <a:spAutoFit/>
          </a:bodyPr>
          <a:lstStyle/>
          <a:p>
            <a:pPr fontAlgn="base"/>
            <a:r>
              <a:rPr lang="en-US" dirty="0" smtClean="0"/>
              <a:t>1.  My hands are small; please don’t expect perfection whenever I make a bed, draw a picture, or throw a ball.  My legs are short; please slow down so that I can keep up with you.</a:t>
            </a:r>
          </a:p>
          <a:p>
            <a:pPr fontAlgn="base"/>
            <a:r>
              <a:rPr lang="en-US" dirty="0" smtClean="0"/>
              <a:t/>
            </a:r>
            <a:br>
              <a:rPr lang="en-US" dirty="0" smtClean="0"/>
            </a:br>
            <a:r>
              <a:rPr lang="en-US" dirty="0" smtClean="0"/>
              <a:t>2.  My eyes have not seen the world as your have; please let me explore safely: don’t restrict me unnecessarily.</a:t>
            </a:r>
          </a:p>
          <a:p>
            <a:pPr fontAlgn="base"/>
            <a:r>
              <a:rPr lang="en-US" dirty="0" smtClean="0"/>
              <a:t/>
            </a:r>
            <a:br>
              <a:rPr lang="en-US" dirty="0" smtClean="0"/>
            </a:br>
            <a:r>
              <a:rPr lang="en-US" dirty="0" smtClean="0"/>
              <a:t>3. Housework will always be there.  I’m only little for a short time-please take time to explain things to me about this wonderful world, and do so willingly.</a:t>
            </a:r>
          </a:p>
          <a:p>
            <a:pPr fontAlgn="base"/>
            <a:r>
              <a:rPr lang="en-US" dirty="0" smtClean="0"/>
              <a:t/>
            </a:r>
            <a:br>
              <a:rPr lang="en-US" dirty="0" smtClean="0"/>
            </a:br>
            <a:r>
              <a:rPr lang="en-US" dirty="0" smtClean="0"/>
              <a:t>4.  My feelings are tender; please be sensitive to me needs; don’t nag me all day long. (You wouldn’t want to be nagged for your inquisitiveness.) Treat me as you would want to be treated.</a:t>
            </a:r>
          </a:p>
          <a:p>
            <a:pPr fontAlgn="base"/>
            <a:r>
              <a:rPr lang="en-US" dirty="0" smtClean="0"/>
              <a:t/>
            </a:r>
            <a:br>
              <a:rPr lang="en-US" dirty="0" smtClean="0"/>
            </a:br>
            <a:r>
              <a:rPr lang="en-US" dirty="0" smtClean="0"/>
              <a:t>5.  I am a special gift from God; please treasure me as God intended you to do, holding me accountable for my actions, giving me guidelines to live by, and disciplining me in a loving manner.</a:t>
            </a:r>
          </a:p>
          <a:p>
            <a:pPr fontAlgn="base"/>
            <a:r>
              <a:rPr lang="en-US" dirty="0" smtClean="0"/>
              <a:t/>
            </a:r>
            <a:br>
              <a:rPr lang="en-US" dirty="0" smtClean="0"/>
            </a:br>
            <a:endParaRPr lang="en-US" dirty="0"/>
          </a:p>
        </p:txBody>
      </p:sp>
    </p:spTree>
  </p:cSld>
  <p:clrMapOvr>
    <a:masterClrMapping/>
  </p:clrMapOvr>
  <p:transition spd="slow">
    <p:fade thruBlk="1"/>
    <p:sndAc>
      <p:stSnd>
        <p:snd r:embed="rId3"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and Logic Teaching</a:t>
            </a:r>
            <a:endParaRPr lang="en-US" dirty="0"/>
          </a:p>
        </p:txBody>
      </p:sp>
      <p:sp>
        <p:nvSpPr>
          <p:cNvPr id="4" name="Text Placeholder 3"/>
          <p:cNvSpPr>
            <a:spLocks noGrp="1"/>
          </p:cNvSpPr>
          <p:nvPr>
            <p:ph type="body" sz="half" idx="2"/>
          </p:nvPr>
        </p:nvSpPr>
        <p:spPr>
          <a:xfrm>
            <a:off x="1143000" y="5181600"/>
            <a:ext cx="7772400" cy="1371600"/>
          </a:xfrm>
        </p:spPr>
        <p:txBody>
          <a:bodyPr>
            <a:normAutofit/>
          </a:bodyPr>
          <a:lstStyle/>
          <a:p>
            <a:r>
              <a:rPr lang="en-US" dirty="0" smtClean="0"/>
              <a:t>Remember, teaching does not have to be stressful.</a:t>
            </a:r>
          </a:p>
          <a:p>
            <a:r>
              <a:rPr lang="en-US" dirty="0" smtClean="0"/>
              <a:t>If any of these techniques work for you, try them, </a:t>
            </a:r>
            <a:r>
              <a:rPr lang="en-US" dirty="0" err="1" smtClean="0"/>
              <a:t>tweek</a:t>
            </a:r>
            <a:r>
              <a:rPr lang="en-US" dirty="0" smtClean="0"/>
              <a:t> them, make them your own!</a:t>
            </a:r>
          </a:p>
          <a:p>
            <a:r>
              <a:rPr lang="en-US" dirty="0" smtClean="0"/>
              <a:t>Most important, take the struggle out of your day-to-day routines and</a:t>
            </a:r>
          </a:p>
          <a:p>
            <a:r>
              <a:rPr lang="en-US" dirty="0" smtClean="0"/>
              <a:t>ENJOY the young children in your care!!</a:t>
            </a:r>
          </a:p>
          <a:p>
            <a:endParaRPr lang="en-US" dirty="0" smtClean="0"/>
          </a:p>
          <a:p>
            <a:r>
              <a:rPr lang="en-US" dirty="0" smtClean="0"/>
              <a:t>Questions, answers, and scenarios (let’s brainstorm problems together)</a:t>
            </a:r>
            <a:endParaRPr lang="en-US" dirty="0"/>
          </a:p>
        </p:txBody>
      </p:sp>
      <p:pic>
        <p:nvPicPr>
          <p:cNvPr id="3074" name="Picture 2" descr="http://sphotos.ak.fbcdn.net/hphotos-ak-snc3/hs173.snc3/20073_312321454292_526309292_3326876_1494610_n.jpg"/>
          <p:cNvPicPr>
            <a:picLocks noChangeAspect="1" noChangeArrowheads="1"/>
          </p:cNvPicPr>
          <p:nvPr/>
        </p:nvPicPr>
        <p:blipFill>
          <a:blip r:embed="rId3" cstate="print"/>
          <a:srcRect/>
          <a:stretch>
            <a:fillRect/>
          </a:stretch>
        </p:blipFill>
        <p:spPr bwMode="auto">
          <a:xfrm>
            <a:off x="1905000" y="762000"/>
            <a:ext cx="5743575" cy="3810000"/>
          </a:xfrm>
          <a:prstGeom prst="rect">
            <a:avLst/>
          </a:prstGeom>
          <a:noFill/>
        </p:spPr>
      </p:pic>
    </p:spTree>
  </p:cSld>
  <p:clrMapOvr>
    <a:masterClrMapping/>
  </p:clrMapOvr>
  <p:transition spd="slow">
    <p:fade thruBlk="1"/>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33400"/>
            <a:ext cx="8382000" cy="5632311"/>
          </a:xfrm>
          <a:prstGeom prst="rect">
            <a:avLst/>
          </a:prstGeom>
        </p:spPr>
        <p:txBody>
          <a:bodyPr wrap="square">
            <a:spAutoFit/>
          </a:bodyPr>
          <a:lstStyle/>
          <a:p>
            <a:pPr fontAlgn="base"/>
            <a:r>
              <a:rPr lang="en-US" dirty="0" smtClean="0"/>
              <a:t>6.  I need your encouragement, but not your praise, to grow.  Please go easy on the criticism; remember, you can criticize the things I do without criticizing me.</a:t>
            </a:r>
          </a:p>
          <a:p>
            <a:pPr fontAlgn="base"/>
            <a:r>
              <a:rPr lang="en-US" dirty="0" smtClean="0"/>
              <a:t/>
            </a:r>
            <a:br>
              <a:rPr lang="en-US" dirty="0" smtClean="0"/>
            </a:br>
            <a:r>
              <a:rPr lang="en-US" dirty="0" smtClean="0"/>
              <a:t>7.  Please give me the freedom to make decisions concerning myself.  Permit me to fail, so that I can learn from my mistakes.  Then someday I’ll be prepared to make the kind of decisions life requires of me. </a:t>
            </a:r>
          </a:p>
          <a:p>
            <a:pPr fontAlgn="base"/>
            <a:r>
              <a:rPr lang="en-US" dirty="0" smtClean="0"/>
              <a:t/>
            </a:r>
            <a:br>
              <a:rPr lang="en-US" dirty="0" smtClean="0"/>
            </a:br>
            <a:r>
              <a:rPr lang="en-US" dirty="0" smtClean="0"/>
              <a:t>8  Please don’t do things over for me.  Somehow that makes me feel that my efforts didn’t quite measure up to your expectations.  I know it’s hard, but please don’t try to compare me with my brother or sister.</a:t>
            </a:r>
          </a:p>
          <a:p>
            <a:pPr fontAlgn="base"/>
            <a:r>
              <a:rPr lang="en-US" dirty="0" smtClean="0"/>
              <a:t/>
            </a:r>
            <a:br>
              <a:rPr lang="en-US" dirty="0" smtClean="0"/>
            </a:br>
            <a:r>
              <a:rPr lang="en-US" dirty="0" smtClean="0"/>
              <a:t>9.  Please don’t be afraid to leave for a weekend together.  Kids needs vacations from their parents, just as parents need vacations from kids.  Besides, it’s a great way to show us kids that your marriage is very special.</a:t>
            </a:r>
          </a:p>
          <a:p>
            <a:pPr fontAlgn="base"/>
            <a:r>
              <a:rPr lang="en-US" dirty="0" smtClean="0"/>
              <a:t/>
            </a:r>
            <a:br>
              <a:rPr lang="en-US" dirty="0" smtClean="0"/>
            </a:br>
            <a:r>
              <a:rPr lang="en-US" dirty="0" smtClean="0"/>
              <a:t>10.  Please take me to Sunday school and church regularly, setting a good example for me to follow.  I enjoy learning more about God</a:t>
            </a:r>
            <a:endParaRPr lang="en-US" dirty="0"/>
          </a:p>
        </p:txBody>
      </p:sp>
    </p:spTree>
  </p:cSld>
  <p:clrMapOvr>
    <a:masterClrMapping/>
  </p:clrMapOvr>
  <p:transition spd="slow">
    <p:fade thruBlk="1"/>
    <p:sndAc>
      <p:stSnd>
        <p:snd r:embed="rId3"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8"/>
            <a:ext cx="8062912" cy="2347912"/>
          </a:xfrm>
        </p:spPr>
        <p:txBody>
          <a:bodyPr>
            <a:normAutofit/>
          </a:bodyPr>
          <a:lstStyle/>
          <a:p>
            <a:pPr algn="ctr"/>
            <a:r>
              <a:rPr lang="en-US" sz="6000" dirty="0" smtClean="0"/>
              <a:t>Love and Logic Teaching</a:t>
            </a:r>
            <a:endParaRPr lang="en-US" sz="6000" dirty="0"/>
          </a:p>
        </p:txBody>
      </p:sp>
      <p:sp>
        <p:nvSpPr>
          <p:cNvPr id="3" name="Subtitle 2"/>
          <p:cNvSpPr>
            <a:spLocks noGrp="1"/>
          </p:cNvSpPr>
          <p:nvPr>
            <p:ph type="subTitle" idx="1"/>
          </p:nvPr>
        </p:nvSpPr>
        <p:spPr>
          <a:xfrm>
            <a:off x="540544" y="3276600"/>
            <a:ext cx="8062912" cy="1828800"/>
          </a:xfrm>
        </p:spPr>
        <p:txBody>
          <a:bodyPr/>
          <a:lstStyle/>
          <a:p>
            <a:pPr algn="ctr"/>
            <a:r>
              <a:rPr lang="en-US" dirty="0" smtClean="0"/>
              <a:t>A guide to a stress-free</a:t>
            </a:r>
          </a:p>
          <a:p>
            <a:pPr algn="ctr"/>
            <a:r>
              <a:rPr lang="en-US" dirty="0" smtClean="0"/>
              <a:t>Early Childhood Classroom</a:t>
            </a:r>
          </a:p>
        </p:txBody>
      </p:sp>
    </p:spTree>
  </p:cSld>
  <p:clrMapOvr>
    <a:masterClrMapping/>
  </p:clrMapOvr>
  <p:transition spd="slow">
    <p:fade thruBlk="1"/>
    <p:sndAc>
      <p:stSnd>
        <p:snd r:embed="rId3"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Go Brain Dead!!</a:t>
            </a:r>
            <a:endParaRPr lang="en-US" dirty="0"/>
          </a:p>
        </p:txBody>
      </p:sp>
      <p:sp>
        <p:nvSpPr>
          <p:cNvPr id="4" name="Text Placeholder 3"/>
          <p:cNvSpPr>
            <a:spLocks noGrp="1"/>
          </p:cNvSpPr>
          <p:nvPr>
            <p:ph type="body" sz="half" idx="2"/>
          </p:nvPr>
        </p:nvSpPr>
        <p:spPr>
          <a:xfrm>
            <a:off x="1143000" y="4648200"/>
            <a:ext cx="7333488" cy="1905000"/>
          </a:xfrm>
        </p:spPr>
        <p:txBody>
          <a:bodyPr/>
          <a:lstStyle/>
          <a:p>
            <a:pPr algn="ctr"/>
            <a:r>
              <a:rPr lang="en-US" dirty="0" smtClean="0"/>
              <a:t>Avoid engaging in power struggles with children.</a:t>
            </a:r>
          </a:p>
          <a:p>
            <a:pPr algn="ctr"/>
            <a:r>
              <a:rPr lang="en-US" dirty="0" smtClean="0"/>
              <a:t>Tips for avoiding power struggles:</a:t>
            </a:r>
          </a:p>
          <a:p>
            <a:pPr lvl="1" algn="ctr">
              <a:buFont typeface="Arial" pitchFamily="34" charset="0"/>
              <a:buChar char="•"/>
            </a:pPr>
            <a:r>
              <a:rPr lang="en-US" dirty="0" smtClean="0"/>
              <a:t>Set a limit with a child and then follow through</a:t>
            </a:r>
          </a:p>
          <a:p>
            <a:pPr lvl="1" algn="ctr">
              <a:buFont typeface="Arial" pitchFamily="34" charset="0"/>
              <a:buChar char="•"/>
            </a:pPr>
            <a:r>
              <a:rPr lang="en-US" dirty="0" smtClean="0"/>
              <a:t>Your words can be as good as gold, or as good as mud!</a:t>
            </a:r>
          </a:p>
          <a:p>
            <a:pPr lvl="1" algn="ctr">
              <a:buFont typeface="Arial" pitchFamily="34" charset="0"/>
              <a:buChar char="•"/>
            </a:pPr>
            <a:r>
              <a:rPr lang="en-US" dirty="0" smtClean="0"/>
              <a:t>Say it once, and never remind them</a:t>
            </a:r>
          </a:p>
          <a:p>
            <a:pPr lvl="1" algn="ctr">
              <a:buFont typeface="Arial" pitchFamily="34" charset="0"/>
              <a:buChar char="•"/>
            </a:pPr>
            <a:r>
              <a:rPr lang="en-US" dirty="0" smtClean="0"/>
              <a:t>Use phrases like “I know….what did I say” to cut off excuses</a:t>
            </a:r>
          </a:p>
          <a:p>
            <a:pPr lvl="1" algn="ctr">
              <a:buFont typeface="Arial" pitchFamily="34" charset="0"/>
              <a:buChar char="•"/>
            </a:pPr>
            <a:r>
              <a:rPr lang="en-US" dirty="0" smtClean="0"/>
              <a:t>Use the “Uh-Oh” song</a:t>
            </a:r>
          </a:p>
          <a:p>
            <a:pPr lvl="1" algn="ctr">
              <a:buFont typeface="Arial" pitchFamily="34" charset="0"/>
              <a:buChar char="•"/>
            </a:pPr>
            <a:r>
              <a:rPr lang="en-US" dirty="0" smtClean="0"/>
              <a:t>Remember  “If children were meant to run the class, they would be born larger.”</a:t>
            </a:r>
          </a:p>
          <a:p>
            <a:pPr lvl="1" algn="ctr">
              <a:buFont typeface="Arial" pitchFamily="34" charset="0"/>
              <a:buChar char="•"/>
            </a:pPr>
            <a:endParaRPr lang="en-US" dirty="0" smtClean="0"/>
          </a:p>
          <a:p>
            <a:pPr lvl="1" algn="ctr">
              <a:buFont typeface="Arial" pitchFamily="34" charset="0"/>
              <a:buChar char="•"/>
            </a:pPr>
            <a:endParaRPr lang="en-US" dirty="0" smtClean="0"/>
          </a:p>
          <a:p>
            <a:pPr algn="ctr"/>
            <a:endParaRPr lang="en-US" dirty="0"/>
          </a:p>
        </p:txBody>
      </p:sp>
      <p:pic>
        <p:nvPicPr>
          <p:cNvPr id="1026" name="Picture 2" descr="C:\Users\CeCe\AppData\Local\Microsoft\Windows\Temporary Internet Files\Content.IE5\Y8C77DEZ\MC900055181[1].wmf"/>
          <p:cNvPicPr>
            <a:picLocks noChangeAspect="1" noChangeArrowheads="1"/>
          </p:cNvPicPr>
          <p:nvPr/>
        </p:nvPicPr>
        <p:blipFill>
          <a:blip r:embed="rId4" cstate="print"/>
          <a:srcRect/>
          <a:stretch>
            <a:fillRect/>
          </a:stretch>
        </p:blipFill>
        <p:spPr bwMode="auto">
          <a:xfrm>
            <a:off x="2438400" y="457200"/>
            <a:ext cx="4343400" cy="3695543"/>
          </a:xfrm>
          <a:prstGeom prst="rect">
            <a:avLst/>
          </a:prstGeom>
        </p:spPr>
        <p:style>
          <a:lnRef idx="0">
            <a:schemeClr val="accent3"/>
          </a:lnRef>
          <a:fillRef idx="3">
            <a:schemeClr val="accent3"/>
          </a:fillRef>
          <a:effectRef idx="3">
            <a:schemeClr val="accent3"/>
          </a:effectRef>
          <a:fontRef idx="minor">
            <a:schemeClr val="lt1"/>
          </a:fontRef>
        </p:style>
      </p:pic>
    </p:spTree>
  </p:cSld>
  <p:clrMapOvr>
    <a:masterClrMapping/>
  </p:clrMapOvr>
  <p:transition spd="slow">
    <p:fade thruBlk="1"/>
    <p:sndAc>
      <p:stSnd>
        <p:snd r:embed="rId3"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playing practice	</a:t>
            </a:r>
            <a:endParaRPr lang="en-US" dirty="0"/>
          </a:p>
        </p:txBody>
      </p:sp>
      <p:sp>
        <p:nvSpPr>
          <p:cNvPr id="4" name="Text Placeholder 3"/>
          <p:cNvSpPr>
            <a:spLocks noGrp="1"/>
          </p:cNvSpPr>
          <p:nvPr>
            <p:ph type="body" sz="half" idx="2"/>
          </p:nvPr>
        </p:nvSpPr>
        <p:spPr>
          <a:xfrm>
            <a:off x="1143000" y="4495800"/>
            <a:ext cx="7333488" cy="2057400"/>
          </a:xfrm>
        </p:spPr>
        <p:txBody>
          <a:bodyPr/>
          <a:lstStyle/>
          <a:p>
            <a:r>
              <a:rPr lang="en-US" dirty="0" smtClean="0"/>
              <a:t>Scenario #1:  Child is arguing about nap time</a:t>
            </a:r>
          </a:p>
          <a:p>
            <a:endParaRPr lang="en-US" dirty="0" smtClean="0"/>
          </a:p>
          <a:p>
            <a:endParaRPr lang="en-US" dirty="0" smtClean="0"/>
          </a:p>
          <a:p>
            <a:r>
              <a:rPr lang="en-US" dirty="0" smtClean="0"/>
              <a:t>Scenario #2:  Child is playing at the table during meal time</a:t>
            </a:r>
          </a:p>
          <a:p>
            <a:endParaRPr lang="en-US" dirty="0" smtClean="0"/>
          </a:p>
          <a:p>
            <a:endParaRPr lang="en-US" dirty="0" smtClean="0"/>
          </a:p>
          <a:p>
            <a:r>
              <a:rPr lang="en-US" dirty="0" smtClean="0"/>
              <a:t>Scenario #3:  Child is resisting transition time in the classroom</a:t>
            </a:r>
            <a:endParaRPr lang="en-US" dirty="0"/>
          </a:p>
        </p:txBody>
      </p:sp>
      <p:pic>
        <p:nvPicPr>
          <p:cNvPr id="2050" name="Picture 2" descr="http://sphotos.ak.fbcdn.net/photos-ak-snc1/v2065/49/120/526309292/n526309292_1186577_3997.jpg"/>
          <p:cNvPicPr>
            <a:picLocks noGrp="1" noChangeAspect="1" noChangeArrowheads="1"/>
          </p:cNvPicPr>
          <p:nvPr>
            <p:ph type="pic" idx="1"/>
          </p:nvPr>
        </p:nvPicPr>
        <p:blipFill>
          <a:blip r:embed="rId4" cstate="print"/>
          <a:srcRect t="25629" b="25629"/>
          <a:stretch>
            <a:fillRect/>
          </a:stretch>
        </p:blipFill>
        <p:spPr bwMode="auto">
          <a:xfrm>
            <a:off x="1524000" y="152400"/>
            <a:ext cx="6248400" cy="4060868"/>
          </a:xfrm>
          <a:prstGeom prst="rect">
            <a:avLst/>
          </a:prstGeom>
          <a:noFill/>
        </p:spPr>
      </p:pic>
    </p:spTree>
  </p:cSld>
  <p:clrMapOvr>
    <a:masterClrMapping/>
  </p:clrMapOvr>
  <p:transition spd="slow">
    <p:fade thruBlk="1"/>
    <p:sndAc>
      <p:stSnd>
        <p:snd r:embed="rId3"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Choices and Consequences</a:t>
            </a:r>
            <a:endParaRPr lang="en-US" dirty="0"/>
          </a:p>
        </p:txBody>
      </p:sp>
      <p:sp>
        <p:nvSpPr>
          <p:cNvPr id="4" name="Text Placeholder 3"/>
          <p:cNvSpPr>
            <a:spLocks noGrp="1"/>
          </p:cNvSpPr>
          <p:nvPr>
            <p:ph type="body" sz="half" idx="2"/>
          </p:nvPr>
        </p:nvSpPr>
        <p:spPr>
          <a:xfrm>
            <a:off x="1143000" y="1066800"/>
            <a:ext cx="7239000" cy="5486400"/>
          </a:xfrm>
        </p:spPr>
        <p:txBody>
          <a:bodyPr>
            <a:normAutofit lnSpcReduction="10000"/>
          </a:bodyPr>
          <a:lstStyle/>
          <a:p>
            <a:r>
              <a:rPr lang="en-US" sz="1600" dirty="0" smtClean="0"/>
              <a:t>Provide children in your class with a variety of choices throughout the day</a:t>
            </a:r>
          </a:p>
          <a:p>
            <a:pPr>
              <a:buFont typeface="Arial" pitchFamily="34" charset="0"/>
              <a:buChar char="•"/>
            </a:pPr>
            <a:r>
              <a:rPr lang="en-US" sz="1600" dirty="0" smtClean="0"/>
              <a:t>  “Do you want to paint with read or blue?”</a:t>
            </a:r>
          </a:p>
          <a:p>
            <a:pPr>
              <a:buFont typeface="Arial" pitchFamily="34" charset="0"/>
              <a:buChar char="•"/>
            </a:pPr>
            <a:r>
              <a:rPr lang="en-US" sz="1600" dirty="0" smtClean="0"/>
              <a:t>  “Do you want to clean up now or in 5 minutes?”</a:t>
            </a:r>
          </a:p>
          <a:p>
            <a:pPr>
              <a:buFont typeface="Arial" pitchFamily="34" charset="0"/>
              <a:buChar char="•"/>
            </a:pPr>
            <a:r>
              <a:rPr lang="en-US" sz="1600" dirty="0" smtClean="0"/>
              <a:t>  “Would you like to have free play outside or inside?”</a:t>
            </a:r>
          </a:p>
          <a:p>
            <a:pPr>
              <a:buFont typeface="Arial" pitchFamily="34" charset="0"/>
              <a:buChar char="•"/>
            </a:pPr>
            <a:r>
              <a:rPr lang="en-US" sz="1600" dirty="0" smtClean="0"/>
              <a:t>  “Would you like to read by yourself or read with a friend?”</a:t>
            </a:r>
          </a:p>
          <a:p>
            <a:pPr>
              <a:buFont typeface="Arial" pitchFamily="34" charset="0"/>
              <a:buChar char="•"/>
            </a:pPr>
            <a:r>
              <a:rPr lang="en-US" sz="1600" dirty="0" smtClean="0"/>
              <a:t>  Give child 10 seconds to choose and then choose for them</a:t>
            </a:r>
          </a:p>
          <a:p>
            <a:pPr>
              <a:buFont typeface="Arial" pitchFamily="34" charset="0"/>
              <a:buChar char="•"/>
            </a:pPr>
            <a:endParaRPr lang="en-US" sz="1600" dirty="0" smtClean="0"/>
          </a:p>
          <a:p>
            <a:r>
              <a:rPr lang="en-US" sz="1600" dirty="0" smtClean="0"/>
              <a:t>Providing choices gives the children some control of their day and  increases compliance when the choice is not theirs.</a:t>
            </a:r>
          </a:p>
          <a:p>
            <a:endParaRPr lang="en-US" sz="1600" dirty="0" smtClean="0"/>
          </a:p>
          <a:p>
            <a:endParaRPr lang="en-US" sz="1600" dirty="0" smtClean="0"/>
          </a:p>
          <a:p>
            <a:endParaRPr lang="en-US" sz="1600" dirty="0" smtClean="0"/>
          </a:p>
          <a:p>
            <a:r>
              <a:rPr lang="en-US" sz="1600" dirty="0" smtClean="0"/>
              <a:t>Allow children to experience consequences</a:t>
            </a:r>
          </a:p>
          <a:p>
            <a:pPr>
              <a:buFont typeface="Arial" pitchFamily="34" charset="0"/>
              <a:buChar char="•"/>
            </a:pPr>
            <a:r>
              <a:rPr lang="en-US" sz="1600" dirty="0" smtClean="0"/>
              <a:t>  Small failures now can avoid bigger, more detrimental failures later when the stakes are higher</a:t>
            </a:r>
          </a:p>
          <a:p>
            <a:pPr>
              <a:buFont typeface="Arial" pitchFamily="34" charset="0"/>
              <a:buChar char="•"/>
            </a:pPr>
            <a:endParaRPr lang="en-US" sz="1600" dirty="0" smtClean="0"/>
          </a:p>
          <a:p>
            <a:pPr>
              <a:buFont typeface="Arial" pitchFamily="34" charset="0"/>
              <a:buChar char="•"/>
            </a:pPr>
            <a:r>
              <a:rPr lang="en-US" sz="1600" dirty="0" smtClean="0"/>
              <a:t>  Experiencing failure helps children learn</a:t>
            </a:r>
          </a:p>
          <a:p>
            <a:pPr>
              <a:buFont typeface="Arial" pitchFamily="34" charset="0"/>
              <a:buChar char="•"/>
            </a:pPr>
            <a:endParaRPr lang="en-US" sz="1600" dirty="0" smtClean="0"/>
          </a:p>
          <a:p>
            <a:pPr>
              <a:buFont typeface="Arial" pitchFamily="34" charset="0"/>
              <a:buChar char="•"/>
            </a:pPr>
            <a:r>
              <a:rPr lang="en-US" sz="1600" dirty="0" smtClean="0"/>
              <a:t>  Experiencing success gives children the confidence they need to develop</a:t>
            </a:r>
          </a:p>
          <a:p>
            <a:pPr>
              <a:buFont typeface="Arial" pitchFamily="34" charset="0"/>
              <a:buChar char="•"/>
            </a:pPr>
            <a:endParaRPr lang="en-US" sz="1600" dirty="0" smtClean="0"/>
          </a:p>
          <a:p>
            <a:pPr>
              <a:buFont typeface="Arial" pitchFamily="34" charset="0"/>
              <a:buChar char="•"/>
            </a:pPr>
            <a:r>
              <a:rPr lang="en-US" sz="1600" dirty="0" smtClean="0"/>
              <a:t>  Remember, your job as a teacher is to teach children to be independent and learn to solve problems and think for themselves!</a:t>
            </a:r>
            <a:endParaRPr lang="en-US" sz="1600" dirty="0"/>
          </a:p>
        </p:txBody>
      </p:sp>
      <p:pic>
        <p:nvPicPr>
          <p:cNvPr id="16387" name="Picture 3" descr="C:\Users\CeCe\AppData\Local\Microsoft\Windows\Temporary Internet Files\Content.IE5\YUTKPRQ7\MC900354154[1].wmf"/>
          <p:cNvPicPr>
            <a:picLocks noChangeAspect="1" noChangeArrowheads="1"/>
          </p:cNvPicPr>
          <p:nvPr/>
        </p:nvPicPr>
        <p:blipFill>
          <a:blip r:embed="rId4" cstate="print"/>
          <a:srcRect/>
          <a:stretch>
            <a:fillRect/>
          </a:stretch>
        </p:blipFill>
        <p:spPr bwMode="auto">
          <a:xfrm>
            <a:off x="8077200" y="2"/>
            <a:ext cx="1066799" cy="1052192"/>
          </a:xfrm>
          <a:prstGeom prst="rect">
            <a:avLst/>
          </a:prstGeom>
          <a:noFill/>
        </p:spPr>
      </p:pic>
    </p:spTree>
  </p:cSld>
  <p:clrMapOvr>
    <a:masterClrMapping/>
  </p:clrMapOvr>
  <p:transition spd="slow">
    <p:fade thruBlk="1"/>
    <p:sndAc>
      <p:stSnd>
        <p:snd r:embed="rId3"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Playing Practice</a:t>
            </a:r>
            <a:endParaRPr lang="en-US" dirty="0"/>
          </a:p>
        </p:txBody>
      </p:sp>
      <p:sp>
        <p:nvSpPr>
          <p:cNvPr id="4" name="Text Placeholder 3"/>
          <p:cNvSpPr>
            <a:spLocks noGrp="1"/>
          </p:cNvSpPr>
          <p:nvPr>
            <p:ph type="body" sz="half" idx="2"/>
          </p:nvPr>
        </p:nvSpPr>
        <p:spPr>
          <a:xfrm>
            <a:off x="1143000" y="228600"/>
            <a:ext cx="7333488" cy="2286000"/>
          </a:xfrm>
        </p:spPr>
        <p:txBody>
          <a:bodyPr/>
          <a:lstStyle/>
          <a:p>
            <a:r>
              <a:rPr lang="en-US" dirty="0" smtClean="0"/>
              <a:t>Make a list of choices you would be willing to give the children in your classroom everyday</a:t>
            </a:r>
          </a:p>
          <a:p>
            <a:endParaRPr lang="en-US" dirty="0" smtClean="0"/>
          </a:p>
          <a:p>
            <a:r>
              <a:rPr lang="en-US" dirty="0" smtClean="0"/>
              <a:t>Make a list of tasks that are not choices for the children in your classroom.</a:t>
            </a:r>
          </a:p>
          <a:p>
            <a:r>
              <a:rPr lang="en-US" dirty="0" smtClean="0"/>
              <a:t>	Which of these non-choice items can you make seem like choices?</a:t>
            </a:r>
          </a:p>
          <a:p>
            <a:endParaRPr lang="en-US" dirty="0" smtClean="0"/>
          </a:p>
          <a:p>
            <a:r>
              <a:rPr lang="en-US" dirty="0" smtClean="0"/>
              <a:t>Choose your battles</a:t>
            </a:r>
          </a:p>
          <a:p>
            <a:endParaRPr lang="en-US" dirty="0" smtClean="0"/>
          </a:p>
          <a:p>
            <a:r>
              <a:rPr lang="en-US" dirty="0" smtClean="0"/>
              <a:t>When you can’t think of a consequence, delay the consequence.</a:t>
            </a:r>
          </a:p>
          <a:p>
            <a:endParaRPr lang="en-US" dirty="0" smtClean="0"/>
          </a:p>
          <a:p>
            <a:endParaRPr lang="en-US" dirty="0" smtClean="0"/>
          </a:p>
          <a:p>
            <a:endParaRPr lang="en-US" dirty="0" smtClean="0"/>
          </a:p>
          <a:p>
            <a:endParaRPr lang="en-US" dirty="0"/>
          </a:p>
        </p:txBody>
      </p:sp>
      <p:pic>
        <p:nvPicPr>
          <p:cNvPr id="17412" name="Picture 4" descr="C:\Users\CeCe\AppData\Local\Microsoft\Windows\Temporary Internet Files\Content.IE5\ONA9RQ8X\MC900434403[1].wmf"/>
          <p:cNvPicPr>
            <a:picLocks noChangeAspect="1" noChangeArrowheads="1"/>
          </p:cNvPicPr>
          <p:nvPr/>
        </p:nvPicPr>
        <p:blipFill>
          <a:blip r:embed="rId3" cstate="print"/>
          <a:srcRect/>
          <a:stretch>
            <a:fillRect/>
          </a:stretch>
        </p:blipFill>
        <p:spPr bwMode="auto">
          <a:xfrm>
            <a:off x="3276600" y="2667000"/>
            <a:ext cx="2814638" cy="3943118"/>
          </a:xfrm>
          <a:prstGeom prst="rect">
            <a:avLst/>
          </a:prstGeom>
          <a:noFill/>
        </p:spPr>
      </p:pic>
    </p:spTree>
  </p:cSld>
  <p:clrMapOvr>
    <a:masterClrMapping/>
  </p:clrMapOvr>
  <p:transition spd="slow">
    <p:fade thruBlk="1"/>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Consequences with empathy</a:t>
            </a:r>
            <a:endParaRPr lang="en-US" dirty="0"/>
          </a:p>
        </p:txBody>
      </p:sp>
      <p:sp>
        <p:nvSpPr>
          <p:cNvPr id="4" name="Text Placeholder 3"/>
          <p:cNvSpPr>
            <a:spLocks noGrp="1"/>
          </p:cNvSpPr>
          <p:nvPr>
            <p:ph type="body" sz="half" idx="2"/>
          </p:nvPr>
        </p:nvSpPr>
        <p:spPr>
          <a:xfrm>
            <a:off x="1143000" y="3200400"/>
            <a:ext cx="7333488" cy="3352800"/>
          </a:xfrm>
        </p:spPr>
        <p:txBody>
          <a:bodyPr>
            <a:normAutofit lnSpcReduction="10000"/>
          </a:bodyPr>
          <a:lstStyle/>
          <a:p>
            <a:r>
              <a:rPr lang="en-US" dirty="0" smtClean="0"/>
              <a:t>The key to providing consequences with success is using empathy with children.</a:t>
            </a:r>
          </a:p>
          <a:p>
            <a:endParaRPr lang="en-US" dirty="0" smtClean="0"/>
          </a:p>
          <a:p>
            <a:r>
              <a:rPr lang="en-US" dirty="0" smtClean="0"/>
              <a:t>Reasons to deliver consequences with empathy…..</a:t>
            </a:r>
          </a:p>
          <a:p>
            <a:pPr>
              <a:buFont typeface="Arial" pitchFamily="34" charset="0"/>
              <a:buChar char="•"/>
            </a:pPr>
            <a:r>
              <a:rPr lang="en-US" dirty="0" smtClean="0"/>
              <a:t>  Takes the blame off of the teacher and places it back where it belongs – on the child</a:t>
            </a:r>
          </a:p>
          <a:p>
            <a:pPr>
              <a:buFont typeface="Arial" pitchFamily="34" charset="0"/>
              <a:buChar char="•"/>
            </a:pPr>
            <a:r>
              <a:rPr lang="en-US" dirty="0" smtClean="0"/>
              <a:t>  Nobody likes to see children sad or disappointed, but empathy helps soften the consequence</a:t>
            </a:r>
          </a:p>
          <a:p>
            <a:pPr>
              <a:buFont typeface="Arial" pitchFamily="34" charset="0"/>
              <a:buChar char="•"/>
            </a:pPr>
            <a:r>
              <a:rPr lang="en-US" dirty="0" smtClean="0"/>
              <a:t>  Child becomes angry with themselves, not with the teacher</a:t>
            </a:r>
          </a:p>
          <a:p>
            <a:pPr>
              <a:buFont typeface="Arial" pitchFamily="34" charset="0"/>
              <a:buChar char="•"/>
            </a:pPr>
            <a:r>
              <a:rPr lang="en-US" dirty="0" smtClean="0"/>
              <a:t>  Child can reflect on the choice that was made and how to change it</a:t>
            </a:r>
          </a:p>
          <a:p>
            <a:pPr>
              <a:buFont typeface="Arial" pitchFamily="34" charset="0"/>
              <a:buChar char="•"/>
            </a:pPr>
            <a:r>
              <a:rPr lang="en-US" dirty="0" smtClean="0"/>
              <a:t>  Gives children opportunity to learn how to think for themselves</a:t>
            </a:r>
          </a:p>
          <a:p>
            <a:pPr>
              <a:buFont typeface="Arial" pitchFamily="34" charset="0"/>
              <a:buChar char="•"/>
            </a:pPr>
            <a:endParaRPr lang="en-US" dirty="0" smtClean="0"/>
          </a:p>
          <a:p>
            <a:r>
              <a:rPr lang="en-US" dirty="0" smtClean="0"/>
              <a:t>How to deliver consequences with empathy:</a:t>
            </a:r>
          </a:p>
          <a:p>
            <a:pPr>
              <a:buFont typeface="Arial" pitchFamily="34" charset="0"/>
              <a:buChar char="•"/>
            </a:pPr>
            <a:r>
              <a:rPr lang="en-US" dirty="0" smtClean="0"/>
              <a:t>  Using phrases like “That’s sad” and “Bummer”</a:t>
            </a:r>
          </a:p>
          <a:p>
            <a:pPr>
              <a:buFont typeface="Arial" pitchFamily="34" charset="0"/>
              <a:buChar char="•"/>
            </a:pPr>
            <a:r>
              <a:rPr lang="en-US" dirty="0" smtClean="0"/>
              <a:t>  Find a phrase that works for you</a:t>
            </a:r>
          </a:p>
          <a:p>
            <a:pPr>
              <a:buFont typeface="Arial" pitchFamily="34" charset="0"/>
              <a:buChar char="•"/>
            </a:pPr>
            <a:r>
              <a:rPr lang="en-US" dirty="0" smtClean="0"/>
              <a:t>  Hug the child and get on their eye level</a:t>
            </a:r>
          </a:p>
          <a:p>
            <a:pPr>
              <a:buFont typeface="Arial" pitchFamily="34" charset="0"/>
              <a:buChar char="•"/>
            </a:pPr>
            <a:r>
              <a:rPr lang="en-US" dirty="0" smtClean="0"/>
              <a:t>  Use phrase “I know, what did I say” to avoid child engaging you </a:t>
            </a:r>
          </a:p>
          <a:p>
            <a:pPr>
              <a:buFont typeface="Arial" pitchFamily="34" charset="0"/>
              <a:buChar char="•"/>
            </a:pPr>
            <a:endParaRPr lang="en-US" dirty="0"/>
          </a:p>
        </p:txBody>
      </p:sp>
      <p:pic>
        <p:nvPicPr>
          <p:cNvPr id="1026" name="Picture 2" descr="C:\Users\CeCe\AppData\Local\Microsoft\Windows\Temporary Internet Files\Content.IE5\Y8C77DEZ\MC900020759[1].wmf"/>
          <p:cNvPicPr>
            <a:picLocks noChangeAspect="1" noChangeArrowheads="1"/>
          </p:cNvPicPr>
          <p:nvPr/>
        </p:nvPicPr>
        <p:blipFill>
          <a:blip r:embed="rId3" cstate="print"/>
          <a:srcRect/>
          <a:stretch>
            <a:fillRect/>
          </a:stretch>
        </p:blipFill>
        <p:spPr bwMode="auto">
          <a:xfrm>
            <a:off x="3276600" y="152400"/>
            <a:ext cx="3124200" cy="2982422"/>
          </a:xfrm>
          <a:prstGeom prst="rect">
            <a:avLst/>
          </a:prstGeom>
          <a:noFill/>
        </p:spPr>
      </p:pic>
    </p:spTree>
  </p:cSld>
  <p:clrMapOvr>
    <a:masterClrMapping/>
  </p:clrMapOvr>
  <p:transition spd="slow">
    <p:fade thruBlk="1"/>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Playing practice</a:t>
            </a:r>
            <a:endParaRPr lang="en-US" dirty="0"/>
          </a:p>
        </p:txBody>
      </p:sp>
      <p:sp>
        <p:nvSpPr>
          <p:cNvPr id="4" name="Text Placeholder 3"/>
          <p:cNvSpPr>
            <a:spLocks noGrp="1"/>
          </p:cNvSpPr>
          <p:nvPr>
            <p:ph type="body" sz="half" idx="2"/>
          </p:nvPr>
        </p:nvSpPr>
        <p:spPr>
          <a:xfrm>
            <a:off x="1143000" y="228600"/>
            <a:ext cx="7333488" cy="1981200"/>
          </a:xfrm>
        </p:spPr>
        <p:txBody>
          <a:bodyPr/>
          <a:lstStyle/>
          <a:p>
            <a:r>
              <a:rPr lang="en-US" dirty="0" smtClean="0"/>
              <a:t>A child in your class has drawn on your table.</a:t>
            </a:r>
          </a:p>
          <a:p>
            <a:r>
              <a:rPr lang="en-US" dirty="0" smtClean="0"/>
              <a:t>He knows that this is against your class rules.</a:t>
            </a:r>
          </a:p>
          <a:p>
            <a:r>
              <a:rPr lang="en-US" dirty="0" smtClean="0"/>
              <a:t>You sing the Uh-Oh song and he gets to spend some time by himself.</a:t>
            </a:r>
          </a:p>
          <a:p>
            <a:r>
              <a:rPr lang="en-US" dirty="0" smtClean="0"/>
              <a:t>The next day, he asks to color at the table.</a:t>
            </a:r>
          </a:p>
          <a:p>
            <a:r>
              <a:rPr lang="en-US" dirty="0" smtClean="0"/>
              <a:t>You tell him that you are too tired from staying late at work cleaning the marks off the table last night to color with him, so he wont get to color today.</a:t>
            </a:r>
          </a:p>
          <a:p>
            <a:r>
              <a:rPr lang="en-US" dirty="0" smtClean="0"/>
              <a:t>Of course, the child begins to have a meltdown.</a:t>
            </a:r>
          </a:p>
          <a:p>
            <a:r>
              <a:rPr lang="en-US" dirty="0" smtClean="0"/>
              <a:t>Practice delivering and reinforcing this consequence with empathy.</a:t>
            </a:r>
            <a:endParaRPr lang="en-US" dirty="0"/>
          </a:p>
        </p:txBody>
      </p:sp>
      <p:pic>
        <p:nvPicPr>
          <p:cNvPr id="2050" name="Picture 2" descr="C:\Users\CeCe\AppData\Local\Microsoft\Windows\Temporary Internet Files\Content.IE5\YUTKPRQ7\MC900338082[1].wmf"/>
          <p:cNvPicPr>
            <a:picLocks noChangeAspect="1" noChangeArrowheads="1"/>
          </p:cNvPicPr>
          <p:nvPr/>
        </p:nvPicPr>
        <p:blipFill>
          <a:blip r:embed="rId3" cstate="print"/>
          <a:srcRect/>
          <a:stretch>
            <a:fillRect/>
          </a:stretch>
        </p:blipFill>
        <p:spPr bwMode="auto">
          <a:xfrm>
            <a:off x="3352800" y="2971800"/>
            <a:ext cx="2514600" cy="3459938"/>
          </a:xfrm>
          <a:prstGeom prst="rect">
            <a:avLst/>
          </a:prstGeom>
          <a:noFill/>
        </p:spPr>
      </p:pic>
    </p:spTree>
  </p:cSld>
  <p:clrMapOvr>
    <a:masterClrMapping/>
  </p:clrMapOvr>
  <p:transition spd="slow">
    <p:fade thruBlk="1"/>
    <p:sndAc>
      <p:stSnd>
        <p:snd r:embed="rId2"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192</TotalTime>
  <Words>686</Words>
  <Application>Microsoft Office PowerPoint</Application>
  <PresentationFormat>On-screen Show (4:3)</PresentationFormat>
  <Paragraphs>100</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A Child’s Ten Commandments to Parents by Dr. Kevin Leman</vt:lpstr>
      <vt:lpstr>Slide 2</vt:lpstr>
      <vt:lpstr>Love and Logic Teaching</vt:lpstr>
      <vt:lpstr>Step 1:  Go Brain Dead!!</vt:lpstr>
      <vt:lpstr>Role playing practice </vt:lpstr>
      <vt:lpstr>Choices and Consequences</vt:lpstr>
      <vt:lpstr>Role Playing Practice</vt:lpstr>
      <vt:lpstr>Consequences with empathy</vt:lpstr>
      <vt:lpstr>Role Playing practice</vt:lpstr>
      <vt:lpstr>Love and Logic Teaching</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and Logic Parenting</dc:title>
  <dc:creator>Cecelia Courter</dc:creator>
  <cp:lastModifiedBy>Cecelia Courter</cp:lastModifiedBy>
  <cp:revision>6</cp:revision>
  <dcterms:created xsi:type="dcterms:W3CDTF">2010-10-18T18:13:40Z</dcterms:created>
  <dcterms:modified xsi:type="dcterms:W3CDTF">2010-12-02T16:25:38Z</dcterms:modified>
</cp:coreProperties>
</file>